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4"/>
  </p:notesMasterIdLst>
  <p:handoutMasterIdLst>
    <p:handoutMasterId r:id="rId25"/>
  </p:handoutMasterIdLst>
  <p:sldIdLst>
    <p:sldId id="256" r:id="rId2"/>
    <p:sldId id="341" r:id="rId3"/>
    <p:sldId id="362" r:id="rId4"/>
    <p:sldId id="363" r:id="rId5"/>
    <p:sldId id="364" r:id="rId6"/>
    <p:sldId id="344" r:id="rId7"/>
    <p:sldId id="267" r:id="rId8"/>
    <p:sldId id="307" r:id="rId9"/>
    <p:sldId id="356" r:id="rId10"/>
    <p:sldId id="300" r:id="rId11"/>
    <p:sldId id="376" r:id="rId12"/>
    <p:sldId id="285" r:id="rId13"/>
    <p:sldId id="287" r:id="rId14"/>
    <p:sldId id="293" r:id="rId15"/>
    <p:sldId id="354" r:id="rId16"/>
    <p:sldId id="304" r:id="rId17"/>
    <p:sldId id="262" r:id="rId18"/>
    <p:sldId id="265" r:id="rId19"/>
    <p:sldId id="261" r:id="rId20"/>
    <p:sldId id="371" r:id="rId21"/>
    <p:sldId id="299" r:id="rId22"/>
    <p:sldId id="3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Samantha Robertson" initials="SR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3319"/>
    <a:srgbClr val="B83B1D"/>
    <a:srgbClr val="D83B01"/>
    <a:srgbClr val="D7D7D7"/>
    <a:srgbClr val="C8C8C8"/>
    <a:srgbClr val="DD462F"/>
    <a:srgbClr val="0078D7"/>
    <a:srgbClr val="9BC9EF"/>
    <a:srgbClr val="898E8C"/>
    <a:srgbClr val="DFC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2BA32A-241F-4CF6-A93C-8E4FED90CC77}" v="423" dt="2022-05-11T00:40:55.075"/>
  </p1510:revLst>
</p1510:revInfo>
</file>

<file path=ppt/tableStyles.xml><?xml version="1.0" encoding="utf-8"?>
<a:tblStyleLst xmlns:a="http://schemas.openxmlformats.org/drawingml/2006/main" def="{0E3FDE45-AF77-4B5C-9715-49D594BDF05E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47" autoAdjust="0"/>
    <p:restoredTop sz="86385" autoAdjust="0"/>
  </p:normalViewPr>
  <p:slideViewPr>
    <p:cSldViewPr snapToGrid="0">
      <p:cViewPr varScale="1">
        <p:scale>
          <a:sx n="68" d="100"/>
          <a:sy n="68" d="100"/>
        </p:scale>
        <p:origin x="96" y="7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donado-Greenlee, Lianne" userId="525c7285-978f-4548-9cbc-4ce7672adacf" providerId="ADAL" clId="{E92BA32A-241F-4CF6-A93C-8E4FED90CC77}"/>
    <pc:docChg chg="delSld modSld">
      <pc:chgData name="Maldonado-Greenlee, Lianne" userId="525c7285-978f-4548-9cbc-4ce7672adacf" providerId="ADAL" clId="{E92BA32A-241F-4CF6-A93C-8E4FED90CC77}" dt="2022-05-11T00:40:55.075" v="633" actId="962"/>
      <pc:docMkLst>
        <pc:docMk/>
      </pc:docMkLst>
      <pc:sldChg chg="modSp modNotesTx">
        <pc:chgData name="Maldonado-Greenlee, Lianne" userId="525c7285-978f-4548-9cbc-4ce7672adacf" providerId="ADAL" clId="{E92BA32A-241F-4CF6-A93C-8E4FED90CC77}" dt="2022-05-11T00:38:48.336" v="292" actId="962"/>
        <pc:sldMkLst>
          <pc:docMk/>
          <pc:sldMk cId="3807361648" sldId="261"/>
        </pc:sldMkLst>
        <pc:picChg chg="mod">
          <ac:chgData name="Maldonado-Greenlee, Lianne" userId="525c7285-978f-4548-9cbc-4ce7672adacf" providerId="ADAL" clId="{E92BA32A-241F-4CF6-A93C-8E4FED90CC77}" dt="2022-05-11T00:38:48.336" v="292" actId="962"/>
          <ac:picMkLst>
            <pc:docMk/>
            <pc:sldMk cId="3807361648" sldId="261"/>
            <ac:picMk id="4098" creationId="{872AA22C-A7E6-0946-AD9D-F613A1BFDE8E}"/>
          </ac:picMkLst>
        </pc:picChg>
      </pc:sldChg>
      <pc:sldChg chg="modSp modNotesTx">
        <pc:chgData name="Maldonado-Greenlee, Lianne" userId="525c7285-978f-4548-9cbc-4ce7672adacf" providerId="ADAL" clId="{E92BA32A-241F-4CF6-A93C-8E4FED90CC77}" dt="2022-05-11T00:38:29.679" v="186" actId="962"/>
        <pc:sldMkLst>
          <pc:docMk/>
          <pc:sldMk cId="4061008835" sldId="262"/>
        </pc:sldMkLst>
        <pc:picChg chg="mod">
          <ac:chgData name="Maldonado-Greenlee, Lianne" userId="525c7285-978f-4548-9cbc-4ce7672adacf" providerId="ADAL" clId="{E92BA32A-241F-4CF6-A93C-8E4FED90CC77}" dt="2022-05-11T00:38:29.679" v="186" actId="962"/>
          <ac:picMkLst>
            <pc:docMk/>
            <pc:sldMk cId="4061008835" sldId="262"/>
            <ac:picMk id="5122" creationId="{5D2347DD-3F1E-5447-927D-7E4551696C6E}"/>
          </ac:picMkLst>
        </pc:picChg>
      </pc:sldChg>
      <pc:sldChg chg="modNotesTx">
        <pc:chgData name="Maldonado-Greenlee, Lianne" userId="525c7285-978f-4548-9cbc-4ce7672adacf" providerId="ADAL" clId="{E92BA32A-241F-4CF6-A93C-8E4FED90CC77}" dt="2022-05-11T00:37:18.276" v="23" actId="6549"/>
        <pc:sldMkLst>
          <pc:docMk/>
          <pc:sldMk cId="335543604" sldId="265"/>
        </pc:sldMkLst>
      </pc:sldChg>
      <pc:sldChg chg="modNotesTx">
        <pc:chgData name="Maldonado-Greenlee, Lianne" userId="525c7285-978f-4548-9cbc-4ce7672adacf" providerId="ADAL" clId="{E92BA32A-241F-4CF6-A93C-8E4FED90CC77}" dt="2022-05-11T00:36:33.283" v="7" actId="6549"/>
        <pc:sldMkLst>
          <pc:docMk/>
          <pc:sldMk cId="2323728073" sldId="267"/>
        </pc:sldMkLst>
      </pc:sldChg>
      <pc:sldChg chg="modNotesTx">
        <pc:chgData name="Maldonado-Greenlee, Lianne" userId="525c7285-978f-4548-9cbc-4ce7672adacf" providerId="ADAL" clId="{E92BA32A-241F-4CF6-A93C-8E4FED90CC77}" dt="2022-05-11T00:37:00.188" v="15" actId="6549"/>
        <pc:sldMkLst>
          <pc:docMk/>
          <pc:sldMk cId="2077775480" sldId="285"/>
        </pc:sldMkLst>
      </pc:sldChg>
      <pc:sldChg chg="modNotesTx">
        <pc:chgData name="Maldonado-Greenlee, Lianne" userId="525c7285-978f-4548-9cbc-4ce7672adacf" providerId="ADAL" clId="{E92BA32A-241F-4CF6-A93C-8E4FED90CC77}" dt="2022-05-11T00:37:02.817" v="16" actId="6549"/>
        <pc:sldMkLst>
          <pc:docMk/>
          <pc:sldMk cId="1826472915" sldId="287"/>
        </pc:sldMkLst>
      </pc:sldChg>
      <pc:sldChg chg="modSp mod modNotesTx">
        <pc:chgData name="Maldonado-Greenlee, Lianne" userId="525c7285-978f-4548-9cbc-4ce7672adacf" providerId="ADAL" clId="{E92BA32A-241F-4CF6-A93C-8E4FED90CC77}" dt="2022-05-11T00:38:05.423" v="136" actId="962"/>
        <pc:sldMkLst>
          <pc:docMk/>
          <pc:sldMk cId="365367389" sldId="293"/>
        </pc:sldMkLst>
        <pc:picChg chg="mod">
          <ac:chgData name="Maldonado-Greenlee, Lianne" userId="525c7285-978f-4548-9cbc-4ce7672adacf" providerId="ADAL" clId="{E92BA32A-241F-4CF6-A93C-8E4FED90CC77}" dt="2022-05-11T00:38:05.423" v="136" actId="962"/>
          <ac:picMkLst>
            <pc:docMk/>
            <pc:sldMk cId="365367389" sldId="293"/>
            <ac:picMk id="4" creationId="{F764844D-1DE0-6B40-9740-1E4BD631139D}"/>
          </ac:picMkLst>
        </pc:picChg>
      </pc:sldChg>
      <pc:sldChg chg="modNotesTx">
        <pc:chgData name="Maldonado-Greenlee, Lianne" userId="525c7285-978f-4548-9cbc-4ce7672adacf" providerId="ADAL" clId="{E92BA32A-241F-4CF6-A93C-8E4FED90CC77}" dt="2022-05-11T00:37:29.829" v="29" actId="6549"/>
        <pc:sldMkLst>
          <pc:docMk/>
          <pc:sldMk cId="2698855025" sldId="299"/>
        </pc:sldMkLst>
      </pc:sldChg>
      <pc:sldChg chg="modSp modNotesTx">
        <pc:chgData name="Maldonado-Greenlee, Lianne" userId="525c7285-978f-4548-9cbc-4ce7672adacf" providerId="ADAL" clId="{E92BA32A-241F-4CF6-A93C-8E4FED90CC77}" dt="2022-05-11T00:38:35.724" v="188" actId="962"/>
        <pc:sldMkLst>
          <pc:docMk/>
          <pc:sldMk cId="3326016484" sldId="300"/>
        </pc:sldMkLst>
        <pc:graphicFrameChg chg="mod">
          <ac:chgData name="Maldonado-Greenlee, Lianne" userId="525c7285-978f-4548-9cbc-4ce7672adacf" providerId="ADAL" clId="{E92BA32A-241F-4CF6-A93C-8E4FED90CC77}" dt="2022-05-11T00:38:35.724" v="188" actId="962"/>
          <ac:graphicFrameMkLst>
            <pc:docMk/>
            <pc:sldMk cId="3326016484" sldId="300"/>
            <ac:graphicFrameMk id="11" creationId="{1958DBC2-5186-41BB-9FA6-C954E643C6E1}"/>
          </ac:graphicFrameMkLst>
        </pc:graphicFrameChg>
      </pc:sldChg>
      <pc:sldChg chg="modSp modNotesTx">
        <pc:chgData name="Maldonado-Greenlee, Lianne" userId="525c7285-978f-4548-9cbc-4ce7672adacf" providerId="ADAL" clId="{E92BA32A-241F-4CF6-A93C-8E4FED90CC77}" dt="2022-05-11T00:40:55.075" v="633" actId="962"/>
        <pc:sldMkLst>
          <pc:docMk/>
          <pc:sldMk cId="699268845" sldId="304"/>
        </pc:sldMkLst>
        <pc:picChg chg="mod">
          <ac:chgData name="Maldonado-Greenlee, Lianne" userId="525c7285-978f-4548-9cbc-4ce7672adacf" providerId="ADAL" clId="{E92BA32A-241F-4CF6-A93C-8E4FED90CC77}" dt="2022-05-11T00:40:55.075" v="633" actId="962"/>
          <ac:picMkLst>
            <pc:docMk/>
            <pc:sldMk cId="699268845" sldId="304"/>
            <ac:picMk id="2" creationId="{709E2EC8-5AD2-4BD9-8313-438ED5302A8D}"/>
          </ac:picMkLst>
        </pc:picChg>
      </pc:sldChg>
      <pc:sldChg chg="modNotesTx">
        <pc:chgData name="Maldonado-Greenlee, Lianne" userId="525c7285-978f-4548-9cbc-4ce7672adacf" providerId="ADAL" clId="{E92BA32A-241F-4CF6-A93C-8E4FED90CC77}" dt="2022-05-11T00:36:36.340" v="8" actId="6549"/>
        <pc:sldMkLst>
          <pc:docMk/>
          <pc:sldMk cId="1615081735" sldId="307"/>
        </pc:sldMkLst>
      </pc:sldChg>
      <pc:sldChg chg="modNotesTx">
        <pc:chgData name="Maldonado-Greenlee, Lianne" userId="525c7285-978f-4548-9cbc-4ce7672adacf" providerId="ADAL" clId="{E92BA32A-241F-4CF6-A93C-8E4FED90CC77}" dt="2022-05-11T00:36:06.979" v="0" actId="6549"/>
        <pc:sldMkLst>
          <pc:docMk/>
          <pc:sldMk cId="379150121" sldId="341"/>
        </pc:sldMkLst>
      </pc:sldChg>
      <pc:sldChg chg="modNotesTx">
        <pc:chgData name="Maldonado-Greenlee, Lianne" userId="525c7285-978f-4548-9cbc-4ce7672adacf" providerId="ADAL" clId="{E92BA32A-241F-4CF6-A93C-8E4FED90CC77}" dt="2022-05-11T00:36:18.884" v="4" actId="6549"/>
        <pc:sldMkLst>
          <pc:docMk/>
          <pc:sldMk cId="3691412422" sldId="344"/>
        </pc:sldMkLst>
      </pc:sldChg>
      <pc:sldChg chg="del modNotesTx">
        <pc:chgData name="Maldonado-Greenlee, Lianne" userId="525c7285-978f-4548-9cbc-4ce7672adacf" providerId="ADAL" clId="{E92BA32A-241F-4CF6-A93C-8E4FED90CC77}" dt="2022-05-11T00:36:49.907" v="13" actId="47"/>
        <pc:sldMkLst>
          <pc:docMk/>
          <pc:sldMk cId="690753688" sldId="353"/>
        </pc:sldMkLst>
      </pc:sldChg>
      <pc:sldChg chg="modNotesTx">
        <pc:chgData name="Maldonado-Greenlee, Lianne" userId="525c7285-978f-4548-9cbc-4ce7672adacf" providerId="ADAL" clId="{E92BA32A-241F-4CF6-A93C-8E4FED90CC77}" dt="2022-05-11T00:37:09.469" v="18" actId="6549"/>
        <pc:sldMkLst>
          <pc:docMk/>
          <pc:sldMk cId="234598832" sldId="354"/>
        </pc:sldMkLst>
      </pc:sldChg>
      <pc:sldChg chg="modNotesTx">
        <pc:chgData name="Maldonado-Greenlee, Lianne" userId="525c7285-978f-4548-9cbc-4ce7672adacf" providerId="ADAL" clId="{E92BA32A-241F-4CF6-A93C-8E4FED90CC77}" dt="2022-05-11T00:36:39.396" v="9" actId="6549"/>
        <pc:sldMkLst>
          <pc:docMk/>
          <pc:sldMk cId="2819937150" sldId="356"/>
        </pc:sldMkLst>
      </pc:sldChg>
      <pc:sldChg chg="modNotesTx">
        <pc:chgData name="Maldonado-Greenlee, Lianne" userId="525c7285-978f-4548-9cbc-4ce7672adacf" providerId="ADAL" clId="{E92BA32A-241F-4CF6-A93C-8E4FED90CC77}" dt="2022-05-11T00:36:10.195" v="1" actId="6549"/>
        <pc:sldMkLst>
          <pc:docMk/>
          <pc:sldMk cId="917445356" sldId="362"/>
        </pc:sldMkLst>
      </pc:sldChg>
      <pc:sldChg chg="modNotesTx">
        <pc:chgData name="Maldonado-Greenlee, Lianne" userId="525c7285-978f-4548-9cbc-4ce7672adacf" providerId="ADAL" clId="{E92BA32A-241F-4CF6-A93C-8E4FED90CC77}" dt="2022-05-11T00:36:12.467" v="2" actId="6549"/>
        <pc:sldMkLst>
          <pc:docMk/>
          <pc:sldMk cId="2364809979" sldId="363"/>
        </pc:sldMkLst>
      </pc:sldChg>
      <pc:sldChg chg="addSp modSp mod modNotesTx">
        <pc:chgData name="Maldonado-Greenlee, Lianne" userId="525c7285-978f-4548-9cbc-4ce7672adacf" providerId="ADAL" clId="{E92BA32A-241F-4CF6-A93C-8E4FED90CC77}" dt="2022-05-11T00:40:43.616" v="579" actId="962"/>
        <pc:sldMkLst>
          <pc:docMk/>
          <pc:sldMk cId="1557945447" sldId="364"/>
        </pc:sldMkLst>
        <pc:spChg chg="add mod">
          <ac:chgData name="Maldonado-Greenlee, Lianne" userId="525c7285-978f-4548-9cbc-4ce7672adacf" providerId="ADAL" clId="{E92BA32A-241F-4CF6-A93C-8E4FED90CC77}" dt="2022-05-11T00:39:38.103" v="405" actId="20577"/>
          <ac:spMkLst>
            <pc:docMk/>
            <pc:sldMk cId="1557945447" sldId="364"/>
            <ac:spMk id="3" creationId="{36F2F00E-8D95-4989-8E4B-141D2F5E14C3}"/>
          </ac:spMkLst>
        </pc:spChg>
        <pc:picChg chg="mod">
          <ac:chgData name="Maldonado-Greenlee, Lianne" userId="525c7285-978f-4548-9cbc-4ce7672adacf" providerId="ADAL" clId="{E92BA32A-241F-4CF6-A93C-8E4FED90CC77}" dt="2022-05-11T00:40:06.241" v="407" actId="962"/>
          <ac:picMkLst>
            <pc:docMk/>
            <pc:sldMk cId="1557945447" sldId="364"/>
            <ac:picMk id="2" creationId="{AC662B72-59ED-47FB-B726-28876828D54B}"/>
          </ac:picMkLst>
        </pc:picChg>
        <pc:picChg chg="mod">
          <ac:chgData name="Maldonado-Greenlee, Lianne" userId="525c7285-978f-4548-9cbc-4ce7672adacf" providerId="ADAL" clId="{E92BA32A-241F-4CF6-A93C-8E4FED90CC77}" dt="2022-05-11T00:40:43.616" v="579" actId="962"/>
          <ac:picMkLst>
            <pc:docMk/>
            <pc:sldMk cId="1557945447" sldId="364"/>
            <ac:picMk id="4" creationId="{AD8C41BC-C3D2-443D-ABBD-3AC955C79829}"/>
          </ac:picMkLst>
        </pc:picChg>
      </pc:sldChg>
      <pc:sldChg chg="del">
        <pc:chgData name="Maldonado-Greenlee, Lianne" userId="525c7285-978f-4548-9cbc-4ce7672adacf" providerId="ADAL" clId="{E92BA32A-241F-4CF6-A93C-8E4FED90CC77}" dt="2022-05-11T00:36:29.870" v="5" actId="47"/>
        <pc:sldMkLst>
          <pc:docMk/>
          <pc:sldMk cId="4182300807" sldId="365"/>
        </pc:sldMkLst>
      </pc:sldChg>
      <pc:sldChg chg="del">
        <pc:chgData name="Maldonado-Greenlee, Lianne" userId="525c7285-978f-4548-9cbc-4ce7672adacf" providerId="ADAL" clId="{E92BA32A-241F-4CF6-A93C-8E4FED90CC77}" dt="2022-05-11T00:37:11.085" v="19" actId="47"/>
        <pc:sldMkLst>
          <pc:docMk/>
          <pc:sldMk cId="2354333773" sldId="366"/>
        </pc:sldMkLst>
      </pc:sldChg>
      <pc:sldChg chg="del">
        <pc:chgData name="Maldonado-Greenlee, Lianne" userId="525c7285-978f-4548-9cbc-4ce7672adacf" providerId="ADAL" clId="{E92BA32A-241F-4CF6-A93C-8E4FED90CC77}" dt="2022-05-11T00:36:43.402" v="11" actId="47"/>
        <pc:sldMkLst>
          <pc:docMk/>
          <pc:sldMk cId="2336140704" sldId="368"/>
        </pc:sldMkLst>
      </pc:sldChg>
      <pc:sldChg chg="del">
        <pc:chgData name="Maldonado-Greenlee, Lianne" userId="525c7285-978f-4548-9cbc-4ce7672adacf" providerId="ADAL" clId="{E92BA32A-241F-4CF6-A93C-8E4FED90CC77}" dt="2022-05-11T00:37:16.253" v="22" actId="47"/>
        <pc:sldMkLst>
          <pc:docMk/>
          <pc:sldMk cId="4249247340" sldId="370"/>
        </pc:sldMkLst>
      </pc:sldChg>
      <pc:sldChg chg="modSp mod modNotesTx">
        <pc:chgData name="Maldonado-Greenlee, Lianne" userId="525c7285-978f-4548-9cbc-4ce7672adacf" providerId="ADAL" clId="{E92BA32A-241F-4CF6-A93C-8E4FED90CC77}" dt="2022-05-11T00:39:09.559" v="367" actId="962"/>
        <pc:sldMkLst>
          <pc:docMk/>
          <pc:sldMk cId="3939263830" sldId="371"/>
        </pc:sldMkLst>
        <pc:picChg chg="mod">
          <ac:chgData name="Maldonado-Greenlee, Lianne" userId="525c7285-978f-4548-9cbc-4ce7672adacf" providerId="ADAL" clId="{E92BA32A-241F-4CF6-A93C-8E4FED90CC77}" dt="2022-05-11T00:39:00.928" v="366" actId="962"/>
          <ac:picMkLst>
            <pc:docMk/>
            <pc:sldMk cId="3939263830" sldId="371"/>
            <ac:picMk id="2" creationId="{00000000-0000-0000-0000-000000000000}"/>
          </ac:picMkLst>
        </pc:picChg>
        <pc:cxnChg chg="mod">
          <ac:chgData name="Maldonado-Greenlee, Lianne" userId="525c7285-978f-4548-9cbc-4ce7672adacf" providerId="ADAL" clId="{E92BA32A-241F-4CF6-A93C-8E4FED90CC77}" dt="2022-05-11T00:39:09.559" v="367" actId="962"/>
          <ac:cxnSpMkLst>
            <pc:docMk/>
            <pc:sldMk cId="3939263830" sldId="371"/>
            <ac:cxnSpMk id="4" creationId="{44C45C43-A8E2-43F2-A3BF-83E59D6B8D51}"/>
          </ac:cxnSpMkLst>
        </pc:cxnChg>
      </pc:sldChg>
      <pc:sldChg chg="del">
        <pc:chgData name="Maldonado-Greenlee, Lianne" userId="525c7285-978f-4548-9cbc-4ce7672adacf" providerId="ADAL" clId="{E92BA32A-241F-4CF6-A93C-8E4FED90CC77}" dt="2022-05-11T00:36:31.150" v="6" actId="47"/>
        <pc:sldMkLst>
          <pc:docMk/>
          <pc:sldMk cId="1099810400" sldId="372"/>
        </pc:sldMkLst>
      </pc:sldChg>
      <pc:sldChg chg="modNotesTx">
        <pc:chgData name="Maldonado-Greenlee, Lianne" userId="525c7285-978f-4548-9cbc-4ce7672adacf" providerId="ADAL" clId="{E92BA32A-241F-4CF6-A93C-8E4FED90CC77}" dt="2022-05-11T00:37:33.566" v="30" actId="6549"/>
        <pc:sldMkLst>
          <pc:docMk/>
          <pc:sldMk cId="2030166833" sldId="373"/>
        </pc:sldMkLst>
      </pc:sldChg>
      <pc:sldChg chg="del">
        <pc:chgData name="Maldonado-Greenlee, Lianne" userId="525c7285-978f-4548-9cbc-4ce7672adacf" providerId="ADAL" clId="{E92BA32A-241F-4CF6-A93C-8E4FED90CC77}" dt="2022-05-11T00:37:24.671" v="26" actId="47"/>
        <pc:sldMkLst>
          <pc:docMk/>
          <pc:sldMk cId="3574942241" sldId="374"/>
        </pc:sldMkLst>
      </pc:sldChg>
      <pc:sldChg chg="del">
        <pc:chgData name="Maldonado-Greenlee, Lianne" userId="525c7285-978f-4548-9cbc-4ce7672adacf" providerId="ADAL" clId="{E92BA32A-241F-4CF6-A93C-8E4FED90CC77}" dt="2022-05-11T00:37:27.772" v="28" actId="47"/>
        <pc:sldMkLst>
          <pc:docMk/>
          <pc:sldMk cId="630191661" sldId="375"/>
        </pc:sldMkLst>
      </pc:sldChg>
      <pc:sldChg chg="modNotesTx">
        <pc:chgData name="Maldonado-Greenlee, Lianne" userId="525c7285-978f-4548-9cbc-4ce7672adacf" providerId="ADAL" clId="{E92BA32A-241F-4CF6-A93C-8E4FED90CC77}" dt="2022-05-11T00:36:53.171" v="14" actId="6549"/>
        <pc:sldMkLst>
          <pc:docMk/>
          <pc:sldMk cId="1615725232" sldId="37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54817-E388-4313-A21F-63C8362DC3C8}" type="doc">
      <dgm:prSet loTypeId="urn:microsoft.com/office/officeart/2005/8/layout/cycle3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FBBF6D-5CAA-4DB5-AFE4-93992718994C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400" dirty="0"/>
            <a:t>Peer Evaluation &amp; Visit</a:t>
          </a:r>
        </a:p>
      </dgm:t>
    </dgm:pt>
    <dgm:pt modelId="{C7D06B80-EA66-49ED-88A1-C12624803AEC}" type="parTrans" cxnId="{7DC88666-B2FE-4406-B1BD-9AD815BD8E91}">
      <dgm:prSet/>
      <dgm:spPr/>
      <dgm:t>
        <a:bodyPr/>
        <a:lstStyle/>
        <a:p>
          <a:endParaRPr lang="en-US"/>
        </a:p>
      </dgm:t>
    </dgm:pt>
    <dgm:pt modelId="{85746523-3D08-423D-A414-CB8B86F550A0}" type="sibTrans" cxnId="{7DC88666-B2FE-4406-B1BD-9AD815BD8E91}">
      <dgm:prSet/>
      <dgm:spPr/>
      <dgm:t>
        <a:bodyPr/>
        <a:lstStyle/>
        <a:p>
          <a:endParaRPr lang="en-US"/>
        </a:p>
      </dgm:t>
    </dgm:pt>
    <dgm:pt modelId="{B795122C-01CE-41AC-8C96-6FFA88C11489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Commission Evaluation &amp; Decision</a:t>
          </a:r>
          <a:endParaRPr lang="en-US" sz="1400" dirty="0"/>
        </a:p>
      </dgm:t>
    </dgm:pt>
    <dgm:pt modelId="{912DE505-2AB4-4C96-AF62-3B194D52323D}" type="parTrans" cxnId="{FF30D387-371C-4883-B811-4ED6F809A483}">
      <dgm:prSet/>
      <dgm:spPr/>
      <dgm:t>
        <a:bodyPr/>
        <a:lstStyle/>
        <a:p>
          <a:endParaRPr lang="en-US"/>
        </a:p>
      </dgm:t>
    </dgm:pt>
    <dgm:pt modelId="{B969892D-106D-4370-BD1B-8D2A26E94B20}" type="sibTrans" cxnId="{FF30D387-371C-4883-B811-4ED6F809A483}">
      <dgm:prSet/>
      <dgm:spPr/>
      <dgm:t>
        <a:bodyPr/>
        <a:lstStyle/>
        <a:p>
          <a:endParaRPr lang="en-US"/>
        </a:p>
      </dgm:t>
    </dgm:pt>
    <dgm:pt modelId="{0E2374E4-C656-4A2F-A477-929D84E5BD07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800" b="1" dirty="0"/>
            <a:t>Institutional</a:t>
          </a:r>
          <a:r>
            <a:rPr lang="en-US" sz="2800" dirty="0"/>
            <a:t> </a:t>
          </a:r>
          <a:r>
            <a:rPr lang="en-US" sz="2800" b="1" dirty="0"/>
            <a:t>Follow-up</a:t>
          </a:r>
          <a:endParaRPr lang="en-US" sz="2800" dirty="0"/>
        </a:p>
      </dgm:t>
    </dgm:pt>
    <dgm:pt modelId="{7703E2B2-294B-42C5-AFC4-B1F90BC403EC}" type="parTrans" cxnId="{F68630CB-D631-4ACB-A684-EF412ECF5884}">
      <dgm:prSet/>
      <dgm:spPr/>
      <dgm:t>
        <a:bodyPr/>
        <a:lstStyle/>
        <a:p>
          <a:endParaRPr lang="en-US"/>
        </a:p>
      </dgm:t>
    </dgm:pt>
    <dgm:pt modelId="{3E8522EE-5FD7-4DD9-93D6-60E89C2AAA31}" type="sibTrans" cxnId="{F68630CB-D631-4ACB-A684-EF412ECF5884}">
      <dgm:prSet/>
      <dgm:spPr/>
      <dgm:t>
        <a:bodyPr/>
        <a:lstStyle/>
        <a:p>
          <a:endParaRPr lang="en-US"/>
        </a:p>
      </dgm:t>
    </dgm:pt>
    <dgm:pt modelId="{54007AC9-EB67-4162-B0F9-4211BDF6CCCF}">
      <dgm:prSet phldrT="[Text]" custT="1"/>
      <dgm:spPr/>
      <dgm:t>
        <a:bodyPr/>
        <a:lstStyle/>
        <a:p>
          <a:r>
            <a:rPr lang="en-US" sz="1600" dirty="0"/>
            <a:t>Self Evaluation</a:t>
          </a:r>
        </a:p>
      </dgm:t>
    </dgm:pt>
    <dgm:pt modelId="{B46A30C2-C9F0-4238-9104-158CBF3D8BAC}" type="parTrans" cxnId="{25732D5E-1A5E-4A71-A55A-43858F2B4F14}">
      <dgm:prSet/>
      <dgm:spPr/>
      <dgm:t>
        <a:bodyPr/>
        <a:lstStyle/>
        <a:p>
          <a:endParaRPr lang="en-US"/>
        </a:p>
      </dgm:t>
    </dgm:pt>
    <dgm:pt modelId="{871C87AC-42C5-448C-BD32-3E478DC67465}" type="sibTrans" cxnId="{25732D5E-1A5E-4A71-A55A-43858F2B4F14}">
      <dgm:prSet/>
      <dgm:spPr/>
      <dgm:t>
        <a:bodyPr/>
        <a:lstStyle/>
        <a:p>
          <a:endParaRPr lang="en-US"/>
        </a:p>
      </dgm:t>
    </dgm:pt>
    <dgm:pt modelId="{27CD30BE-16BE-41C6-8B98-F08109B6DF54}" type="pres">
      <dgm:prSet presAssocID="{13454817-E388-4313-A21F-63C8362DC3C8}" presName="Name0" presStyleCnt="0">
        <dgm:presLayoutVars>
          <dgm:dir/>
          <dgm:resizeHandles val="exact"/>
        </dgm:presLayoutVars>
      </dgm:prSet>
      <dgm:spPr/>
    </dgm:pt>
    <dgm:pt modelId="{5C530E20-8296-40B1-BDEF-FFCBA3A3BE3E}" type="pres">
      <dgm:prSet presAssocID="{13454817-E388-4313-A21F-63C8362DC3C8}" presName="cycle" presStyleCnt="0"/>
      <dgm:spPr/>
    </dgm:pt>
    <dgm:pt modelId="{B701E0C5-14A0-4DBC-BF47-CD25B7E380EE}" type="pres">
      <dgm:prSet presAssocID="{B0FBBF6D-5CAA-4DB5-AFE4-93992718994C}" presName="nodeFirstNode" presStyleLbl="node1" presStyleIdx="0" presStyleCnt="4" custScaleX="46602" custScaleY="69116" custRadScaleRad="100171" custRadScaleInc="4651">
        <dgm:presLayoutVars>
          <dgm:bulletEnabled val="1"/>
        </dgm:presLayoutVars>
      </dgm:prSet>
      <dgm:spPr/>
    </dgm:pt>
    <dgm:pt modelId="{5DBB6E29-5D08-411B-8C2A-A518B1A79E9E}" type="pres">
      <dgm:prSet presAssocID="{85746523-3D08-423D-A414-CB8B86F550A0}" presName="sibTransFirstNode" presStyleLbl="bgShp" presStyleIdx="0" presStyleCnt="1" custScaleX="113778"/>
      <dgm:spPr/>
    </dgm:pt>
    <dgm:pt modelId="{622B262B-ECC2-4B20-B4AC-CA77486DE462}" type="pres">
      <dgm:prSet presAssocID="{B795122C-01CE-41AC-8C96-6FFA88C11489}" presName="nodeFollowingNodes" presStyleLbl="node1" presStyleIdx="1" presStyleCnt="4" custScaleX="63033" custScaleY="73383" custRadScaleRad="112232" custRadScaleInc="-30706">
        <dgm:presLayoutVars>
          <dgm:bulletEnabled val="1"/>
        </dgm:presLayoutVars>
      </dgm:prSet>
      <dgm:spPr/>
    </dgm:pt>
    <dgm:pt modelId="{0826F3B8-3604-4A97-9C2C-E2F53F1DE657}" type="pres">
      <dgm:prSet presAssocID="{0E2374E4-C656-4A2F-A477-929D84E5BD07}" presName="nodeFollowingNodes" presStyleLbl="node1" presStyleIdx="2" presStyleCnt="4" custScaleX="112355" custScaleY="129712" custRadScaleRad="99269" custRadScaleInc="-2010">
        <dgm:presLayoutVars>
          <dgm:bulletEnabled val="1"/>
        </dgm:presLayoutVars>
      </dgm:prSet>
      <dgm:spPr/>
    </dgm:pt>
    <dgm:pt modelId="{9502D769-87FE-4E8F-A0AD-113C919AF885}" type="pres">
      <dgm:prSet presAssocID="{54007AC9-EB67-4162-B0F9-4211BDF6CCCF}" presName="nodeFollowingNodes" presStyleLbl="node1" presStyleIdx="3" presStyleCnt="4" custScaleX="63828" custScaleY="73230" custRadScaleRad="108152" custRadScaleInc="33982">
        <dgm:presLayoutVars>
          <dgm:bulletEnabled val="1"/>
        </dgm:presLayoutVars>
      </dgm:prSet>
      <dgm:spPr/>
    </dgm:pt>
  </dgm:ptLst>
  <dgm:cxnLst>
    <dgm:cxn modelId="{9A9CA700-E449-456F-9803-37668C00F09B}" type="presOf" srcId="{54007AC9-EB67-4162-B0F9-4211BDF6CCCF}" destId="{9502D769-87FE-4E8F-A0AD-113C919AF885}" srcOrd="0" destOrd="0" presId="urn:microsoft.com/office/officeart/2005/8/layout/cycle3"/>
    <dgm:cxn modelId="{28A1C400-D991-4E31-920A-B5412CD4F72F}" type="presOf" srcId="{13454817-E388-4313-A21F-63C8362DC3C8}" destId="{27CD30BE-16BE-41C6-8B98-F08109B6DF54}" srcOrd="0" destOrd="0" presId="urn:microsoft.com/office/officeart/2005/8/layout/cycle3"/>
    <dgm:cxn modelId="{9FC2B106-A2BA-43A3-8B49-97519BF4B080}" type="presOf" srcId="{B0FBBF6D-5CAA-4DB5-AFE4-93992718994C}" destId="{B701E0C5-14A0-4DBC-BF47-CD25B7E380EE}" srcOrd="0" destOrd="0" presId="urn:microsoft.com/office/officeart/2005/8/layout/cycle3"/>
    <dgm:cxn modelId="{9E9B915C-F194-416C-9F34-CC85106A9A0D}" type="presOf" srcId="{B795122C-01CE-41AC-8C96-6FFA88C11489}" destId="{622B262B-ECC2-4B20-B4AC-CA77486DE462}" srcOrd="0" destOrd="0" presId="urn:microsoft.com/office/officeart/2005/8/layout/cycle3"/>
    <dgm:cxn modelId="{25732D5E-1A5E-4A71-A55A-43858F2B4F14}" srcId="{13454817-E388-4313-A21F-63C8362DC3C8}" destId="{54007AC9-EB67-4162-B0F9-4211BDF6CCCF}" srcOrd="3" destOrd="0" parTransId="{B46A30C2-C9F0-4238-9104-158CBF3D8BAC}" sibTransId="{871C87AC-42C5-448C-BD32-3E478DC67465}"/>
    <dgm:cxn modelId="{7DC88666-B2FE-4406-B1BD-9AD815BD8E91}" srcId="{13454817-E388-4313-A21F-63C8362DC3C8}" destId="{B0FBBF6D-5CAA-4DB5-AFE4-93992718994C}" srcOrd="0" destOrd="0" parTransId="{C7D06B80-EA66-49ED-88A1-C12624803AEC}" sibTransId="{85746523-3D08-423D-A414-CB8B86F550A0}"/>
    <dgm:cxn modelId="{653D0A7C-24A2-4154-AAC4-C45BF2B90E24}" type="presOf" srcId="{0E2374E4-C656-4A2F-A477-929D84E5BD07}" destId="{0826F3B8-3604-4A97-9C2C-E2F53F1DE657}" srcOrd="0" destOrd="0" presId="urn:microsoft.com/office/officeart/2005/8/layout/cycle3"/>
    <dgm:cxn modelId="{FF30D387-371C-4883-B811-4ED6F809A483}" srcId="{13454817-E388-4313-A21F-63C8362DC3C8}" destId="{B795122C-01CE-41AC-8C96-6FFA88C11489}" srcOrd="1" destOrd="0" parTransId="{912DE505-2AB4-4C96-AF62-3B194D52323D}" sibTransId="{B969892D-106D-4370-BD1B-8D2A26E94B20}"/>
    <dgm:cxn modelId="{F68630CB-D631-4ACB-A684-EF412ECF5884}" srcId="{13454817-E388-4313-A21F-63C8362DC3C8}" destId="{0E2374E4-C656-4A2F-A477-929D84E5BD07}" srcOrd="2" destOrd="0" parTransId="{7703E2B2-294B-42C5-AFC4-B1F90BC403EC}" sibTransId="{3E8522EE-5FD7-4DD9-93D6-60E89C2AAA31}"/>
    <dgm:cxn modelId="{D1A94BDF-EFE5-40CB-897E-C091E41D04D7}" type="presOf" srcId="{85746523-3D08-423D-A414-CB8B86F550A0}" destId="{5DBB6E29-5D08-411B-8C2A-A518B1A79E9E}" srcOrd="0" destOrd="0" presId="urn:microsoft.com/office/officeart/2005/8/layout/cycle3"/>
    <dgm:cxn modelId="{2DEC765E-5F67-4E38-B48A-FA1C4C784292}" type="presParOf" srcId="{27CD30BE-16BE-41C6-8B98-F08109B6DF54}" destId="{5C530E20-8296-40B1-BDEF-FFCBA3A3BE3E}" srcOrd="0" destOrd="0" presId="urn:microsoft.com/office/officeart/2005/8/layout/cycle3"/>
    <dgm:cxn modelId="{4F77CEFD-D545-4A03-97BD-095FC936B6FB}" type="presParOf" srcId="{5C530E20-8296-40B1-BDEF-FFCBA3A3BE3E}" destId="{B701E0C5-14A0-4DBC-BF47-CD25B7E380EE}" srcOrd="0" destOrd="0" presId="urn:microsoft.com/office/officeart/2005/8/layout/cycle3"/>
    <dgm:cxn modelId="{540A4FA2-3359-45C9-9A48-79C2CA05D179}" type="presParOf" srcId="{5C530E20-8296-40B1-BDEF-FFCBA3A3BE3E}" destId="{5DBB6E29-5D08-411B-8C2A-A518B1A79E9E}" srcOrd="1" destOrd="0" presId="urn:microsoft.com/office/officeart/2005/8/layout/cycle3"/>
    <dgm:cxn modelId="{130A520D-DEAE-4A3F-A0A7-A94603B457B6}" type="presParOf" srcId="{5C530E20-8296-40B1-BDEF-FFCBA3A3BE3E}" destId="{622B262B-ECC2-4B20-B4AC-CA77486DE462}" srcOrd="2" destOrd="0" presId="urn:microsoft.com/office/officeart/2005/8/layout/cycle3"/>
    <dgm:cxn modelId="{3DE4B3D4-8DBC-49FA-8E30-6BDF18C56D82}" type="presParOf" srcId="{5C530E20-8296-40B1-BDEF-FFCBA3A3BE3E}" destId="{0826F3B8-3604-4A97-9C2C-E2F53F1DE657}" srcOrd="3" destOrd="0" presId="urn:microsoft.com/office/officeart/2005/8/layout/cycle3"/>
    <dgm:cxn modelId="{C9D05DED-211E-4459-A04B-4BBC9654B75C}" type="presParOf" srcId="{5C530E20-8296-40B1-BDEF-FFCBA3A3BE3E}" destId="{9502D769-87FE-4E8F-A0AD-113C919AF885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1082BE-6377-4A8B-BF69-28D364C24B6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3C2B1B-C077-4F8E-835C-FD724F2E9159}">
      <dgm:prSet custT="1"/>
      <dgm:spPr/>
      <dgm:t>
        <a:bodyPr/>
        <a:lstStyle/>
        <a:p>
          <a:endParaRPr lang="en-US" sz="800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 descr="Inclusive&#10;Focused on Growth and improvement&#10;Opportunity for collaboration, celebration, and community&#10;Streamlined Report (approximately 200 pages)&#10;Best evidence Growth mindset approach to the process.&#10;It is a formative – summative process&#10;Process happens over three semesters, Spring, Fall, Spring.&#10;No &quot;Gotcha!&quot; or surprise&#10;Core inquiries inform the triangulation of evidence for reviewers&#10;A small visiting team will conduct a Focused Site Visit on Core Inquiries&#10;"/>
        </a:ext>
      </dgm:extLst>
    </dgm:pt>
    <dgm:pt modelId="{8F3307A3-859F-41A6-B0AF-B78D96FD804F}" type="parTrans" cxnId="{C6050A7E-FAA1-489B-ADA0-BC596231D5B7}">
      <dgm:prSet/>
      <dgm:spPr/>
      <dgm:t>
        <a:bodyPr/>
        <a:lstStyle/>
        <a:p>
          <a:endParaRPr lang="en-US"/>
        </a:p>
      </dgm:t>
    </dgm:pt>
    <dgm:pt modelId="{31DCC680-A026-40C5-A348-5B0C8005DD43}" type="sibTrans" cxnId="{C6050A7E-FAA1-489B-ADA0-BC596231D5B7}">
      <dgm:prSet/>
      <dgm:spPr/>
      <dgm:t>
        <a:bodyPr/>
        <a:lstStyle/>
        <a:p>
          <a:endParaRPr lang="en-US"/>
        </a:p>
      </dgm:t>
    </dgm:pt>
    <dgm:pt modelId="{EC5377E9-67FA-49C7-A02D-1ED333F25CF6}">
      <dgm:prSet custT="1"/>
      <dgm:spPr/>
      <dgm:t>
        <a:bodyPr/>
        <a:lstStyle/>
        <a:p>
          <a:r>
            <a:rPr lang="en-US" sz="2800" kern="1200" dirty="0"/>
            <a:t>Streamlined Report (approximately 200 pages)</a:t>
          </a:r>
        </a:p>
      </dgm:t>
    </dgm:pt>
    <dgm:pt modelId="{CD9DA9B5-0A4C-46F3-AD35-40563C4D8A41}" type="parTrans" cxnId="{20E5C6A2-3131-42F1-B917-DDE861CF0AFC}">
      <dgm:prSet/>
      <dgm:spPr/>
      <dgm:t>
        <a:bodyPr/>
        <a:lstStyle/>
        <a:p>
          <a:endParaRPr lang="en-US"/>
        </a:p>
      </dgm:t>
    </dgm:pt>
    <dgm:pt modelId="{A2EA7E5E-10B6-4F14-90B9-307AE380EE4C}" type="sibTrans" cxnId="{20E5C6A2-3131-42F1-B917-DDE861CF0AFC}">
      <dgm:prSet/>
      <dgm:spPr/>
      <dgm:t>
        <a:bodyPr/>
        <a:lstStyle/>
        <a:p>
          <a:endParaRPr lang="en-US"/>
        </a:p>
      </dgm:t>
    </dgm:pt>
    <dgm:pt modelId="{1A0B6A63-03A3-42B5-819F-E02979B7576D}">
      <dgm:prSet custT="1"/>
      <dgm:spPr/>
      <dgm:t>
        <a:bodyPr/>
        <a:lstStyle/>
        <a:p>
          <a:r>
            <a:rPr lang="en-US" sz="2800" kern="1200" dirty="0"/>
            <a:t>Best evidence Growth mindset approach to the process.</a:t>
          </a:r>
        </a:p>
      </dgm:t>
    </dgm:pt>
    <dgm:pt modelId="{D51BDB59-F178-413E-B93E-5A21652ABE8A}" type="parTrans" cxnId="{421AD77B-EB60-46DE-B981-4E03270DBA08}">
      <dgm:prSet/>
      <dgm:spPr/>
      <dgm:t>
        <a:bodyPr/>
        <a:lstStyle/>
        <a:p>
          <a:endParaRPr lang="en-US"/>
        </a:p>
      </dgm:t>
    </dgm:pt>
    <dgm:pt modelId="{3C281D81-E38E-42C2-830A-A727927AB325}" type="sibTrans" cxnId="{421AD77B-EB60-46DE-B981-4E03270DBA08}">
      <dgm:prSet/>
      <dgm:spPr/>
      <dgm:t>
        <a:bodyPr/>
        <a:lstStyle/>
        <a:p>
          <a:endParaRPr lang="en-US"/>
        </a:p>
      </dgm:t>
    </dgm:pt>
    <dgm:pt modelId="{03E3655C-6199-42C6-A53E-9560693070B1}">
      <dgm:prSet custT="1"/>
      <dgm:spPr/>
      <dgm:t>
        <a:bodyPr/>
        <a:lstStyle/>
        <a:p>
          <a:r>
            <a:rPr lang="en-US" sz="2800" kern="1200" dirty="0"/>
            <a:t>It is a formative – summative process</a:t>
          </a:r>
        </a:p>
      </dgm:t>
    </dgm:pt>
    <dgm:pt modelId="{AAA95CB5-FE20-4A32-9F6A-5CF3C4A036A2}" type="parTrans" cxnId="{FA884C92-2C7B-412C-8F3F-E9695250B138}">
      <dgm:prSet/>
      <dgm:spPr/>
      <dgm:t>
        <a:bodyPr/>
        <a:lstStyle/>
        <a:p>
          <a:endParaRPr lang="en-US"/>
        </a:p>
      </dgm:t>
    </dgm:pt>
    <dgm:pt modelId="{4E9EEDBA-92FC-4BEE-8BED-29001D169243}" type="sibTrans" cxnId="{FA884C92-2C7B-412C-8F3F-E9695250B138}">
      <dgm:prSet/>
      <dgm:spPr/>
      <dgm:t>
        <a:bodyPr/>
        <a:lstStyle/>
        <a:p>
          <a:endParaRPr lang="en-US"/>
        </a:p>
      </dgm:t>
    </dgm:pt>
    <dgm:pt modelId="{90095720-F9F5-4BCF-8245-291456B906A3}">
      <dgm:prSet custT="1"/>
      <dgm:spPr/>
      <dgm:t>
        <a:bodyPr/>
        <a:lstStyle/>
        <a:p>
          <a:r>
            <a:rPr lang="en-US" sz="2800" kern="1200" dirty="0"/>
            <a:t>Process happens over three semesters, Spring, Fall, Spring.</a:t>
          </a:r>
        </a:p>
      </dgm:t>
    </dgm:pt>
    <dgm:pt modelId="{A61B14BB-F922-4B44-B943-A2A203B41985}" type="parTrans" cxnId="{35428DEF-7214-422F-BDDA-86108CB55F8D}">
      <dgm:prSet/>
      <dgm:spPr/>
      <dgm:t>
        <a:bodyPr/>
        <a:lstStyle/>
        <a:p>
          <a:endParaRPr lang="en-US"/>
        </a:p>
      </dgm:t>
    </dgm:pt>
    <dgm:pt modelId="{793C82F2-C6EC-4DC1-A28F-9FB646D2508E}" type="sibTrans" cxnId="{35428DEF-7214-422F-BDDA-86108CB55F8D}">
      <dgm:prSet/>
      <dgm:spPr/>
      <dgm:t>
        <a:bodyPr/>
        <a:lstStyle/>
        <a:p>
          <a:endParaRPr lang="en-US"/>
        </a:p>
      </dgm:t>
    </dgm:pt>
    <dgm:pt modelId="{C6F3017F-5F8C-4353-B9CD-6CC6D1AAAEEB}">
      <dgm:prSet custT="1"/>
      <dgm:spPr/>
      <dgm:t>
        <a:bodyPr/>
        <a:lstStyle/>
        <a:p>
          <a:r>
            <a:rPr lang="en-US" sz="2800" kern="1200" dirty="0"/>
            <a:t>No "Gotcha!" or surprise</a:t>
          </a:r>
        </a:p>
      </dgm:t>
    </dgm:pt>
    <dgm:pt modelId="{0995CE3E-4C19-4E9D-84B7-E9410DFE513F}" type="parTrans" cxnId="{E0A8ECAF-BF91-4BDC-A578-1170F3E40DB5}">
      <dgm:prSet/>
      <dgm:spPr/>
      <dgm:t>
        <a:bodyPr/>
        <a:lstStyle/>
        <a:p>
          <a:endParaRPr lang="en-US"/>
        </a:p>
      </dgm:t>
    </dgm:pt>
    <dgm:pt modelId="{E5735C8B-CBD8-43EC-9229-08BDFA647F96}" type="sibTrans" cxnId="{E0A8ECAF-BF91-4BDC-A578-1170F3E40DB5}">
      <dgm:prSet/>
      <dgm:spPr/>
      <dgm:t>
        <a:bodyPr/>
        <a:lstStyle/>
        <a:p>
          <a:endParaRPr lang="en-US"/>
        </a:p>
      </dgm:t>
    </dgm:pt>
    <dgm:pt modelId="{1240BA0B-32A8-4184-ACC0-6C13E7702E00}">
      <dgm:prSet custT="1"/>
      <dgm:spPr/>
      <dgm:t>
        <a:bodyPr/>
        <a:lstStyle/>
        <a:p>
          <a:r>
            <a:rPr lang="en-US" sz="2800" kern="1200" dirty="0"/>
            <a:t>Core inquiries inform the triangulation of evidence for reviewers</a:t>
          </a:r>
        </a:p>
      </dgm:t>
    </dgm:pt>
    <dgm:pt modelId="{155F60F1-0C63-4EF9-B775-FB147E1AF951}" type="parTrans" cxnId="{0E1FDA48-ECE7-4795-A91D-A4D5358FDE43}">
      <dgm:prSet/>
      <dgm:spPr/>
      <dgm:t>
        <a:bodyPr/>
        <a:lstStyle/>
        <a:p>
          <a:endParaRPr lang="en-US"/>
        </a:p>
      </dgm:t>
    </dgm:pt>
    <dgm:pt modelId="{5B72ECFC-4E99-4A1A-A04E-3452852777AD}" type="sibTrans" cxnId="{0E1FDA48-ECE7-4795-A91D-A4D5358FDE43}">
      <dgm:prSet/>
      <dgm:spPr/>
      <dgm:t>
        <a:bodyPr/>
        <a:lstStyle/>
        <a:p>
          <a:endParaRPr lang="en-US"/>
        </a:p>
      </dgm:t>
    </dgm:pt>
    <dgm:pt modelId="{F6828FF4-55AF-4222-BBBF-EFC77E9B4819}">
      <dgm:prSet custT="1"/>
      <dgm:spPr/>
      <dgm:t>
        <a:bodyPr/>
        <a:lstStyle/>
        <a:p>
          <a:r>
            <a:rPr lang="en-US" sz="2800" kern="1200" dirty="0"/>
            <a:t>A small visiting team will conduct a Focused Site Visit on Core Inquiries</a:t>
          </a:r>
        </a:p>
      </dgm:t>
    </dgm:pt>
    <dgm:pt modelId="{126E83C8-F3B7-46FC-82EA-A432CAEE7511}" type="parTrans" cxnId="{C8C318B0-B124-4B82-89DF-B93C97C27F59}">
      <dgm:prSet/>
      <dgm:spPr/>
      <dgm:t>
        <a:bodyPr/>
        <a:lstStyle/>
        <a:p>
          <a:endParaRPr lang="en-US"/>
        </a:p>
      </dgm:t>
    </dgm:pt>
    <dgm:pt modelId="{66AEF885-F91E-4F84-B839-F0D41DD916FE}" type="sibTrans" cxnId="{C8C318B0-B124-4B82-89DF-B93C97C27F59}">
      <dgm:prSet/>
      <dgm:spPr/>
      <dgm:t>
        <a:bodyPr/>
        <a:lstStyle/>
        <a:p>
          <a:endParaRPr lang="en-US"/>
        </a:p>
      </dgm:t>
    </dgm:pt>
    <dgm:pt modelId="{2AA41C81-7976-4C8B-967A-14E75F563E2B}">
      <dgm:prSet custT="1"/>
      <dgm:spPr/>
      <dgm:t>
        <a:bodyPr/>
        <a:lstStyle/>
        <a:p>
          <a:r>
            <a:rPr lang="en-US" sz="2800" kern="1200" dirty="0">
              <a:cs typeface="Calibri"/>
            </a:rPr>
            <a:t>Opportunity for collaboration, celebration, and community</a:t>
          </a:r>
        </a:p>
      </dgm:t>
    </dgm:pt>
    <dgm:pt modelId="{AFF22A11-641B-4FCC-B2F4-84B30BD6E8B6}" type="parTrans" cxnId="{B0D188D7-FA8D-4962-BC45-AA0B8E537147}">
      <dgm:prSet/>
      <dgm:spPr/>
      <dgm:t>
        <a:bodyPr/>
        <a:lstStyle/>
        <a:p>
          <a:endParaRPr lang="en-US"/>
        </a:p>
      </dgm:t>
    </dgm:pt>
    <dgm:pt modelId="{78CAD3E4-2E95-4034-89FC-8B7D91BF3549}" type="sibTrans" cxnId="{B0D188D7-FA8D-4962-BC45-AA0B8E537147}">
      <dgm:prSet/>
      <dgm:spPr/>
      <dgm:t>
        <a:bodyPr/>
        <a:lstStyle/>
        <a:p>
          <a:endParaRPr lang="en-US"/>
        </a:p>
      </dgm:t>
    </dgm:pt>
    <dgm:pt modelId="{50AFEF04-36A0-4BD1-BAC5-3944961F566C}">
      <dgm:prSet custT="1"/>
      <dgm:spPr/>
      <dgm:t>
        <a:bodyPr/>
        <a:lstStyle/>
        <a:p>
          <a:r>
            <a:rPr lang="en-US" sz="2800" kern="1200" dirty="0">
              <a:ea typeface="+mn-lt"/>
              <a:cs typeface="+mn-lt"/>
            </a:rPr>
            <a:t>Inclusive</a:t>
          </a:r>
          <a:endParaRPr lang="en-US" sz="2800" kern="1200" dirty="0"/>
        </a:p>
      </dgm:t>
    </dgm:pt>
    <dgm:pt modelId="{3893F01C-F0C8-4F81-ACFB-3C579C9FD1B5}" type="parTrans" cxnId="{1EB22CAB-5996-4EB2-A523-8FD0422E2E93}">
      <dgm:prSet/>
      <dgm:spPr/>
      <dgm:t>
        <a:bodyPr/>
        <a:lstStyle/>
        <a:p>
          <a:endParaRPr lang="en-US"/>
        </a:p>
      </dgm:t>
    </dgm:pt>
    <dgm:pt modelId="{622B7E0C-E4B5-4C96-B004-768D642BADB7}" type="sibTrans" cxnId="{1EB22CAB-5996-4EB2-A523-8FD0422E2E93}">
      <dgm:prSet/>
      <dgm:spPr/>
      <dgm:t>
        <a:bodyPr/>
        <a:lstStyle/>
        <a:p>
          <a:endParaRPr lang="en-US"/>
        </a:p>
      </dgm:t>
    </dgm:pt>
    <dgm:pt modelId="{9DE293AB-B4E9-4D5E-A574-A54BA868C613}">
      <dgm:prSet custT="1"/>
      <dgm:spPr/>
      <dgm:t>
        <a:bodyPr/>
        <a:lstStyle/>
        <a:p>
          <a:r>
            <a:rPr lang="en-US" sz="2800" kern="1200" dirty="0">
              <a:ea typeface="+mn-lt"/>
              <a:cs typeface="+mn-lt"/>
            </a:rPr>
            <a:t>Focused on Growth and improvement</a:t>
          </a:r>
          <a:endParaRPr lang="en-US" sz="2800" kern="1200" dirty="0"/>
        </a:p>
      </dgm:t>
    </dgm:pt>
    <dgm:pt modelId="{9C851D98-8B36-4168-BC04-1067E9223EC5}" type="parTrans" cxnId="{06E7E39E-0545-4002-B4FF-20243BE1CCC3}">
      <dgm:prSet/>
      <dgm:spPr/>
      <dgm:t>
        <a:bodyPr/>
        <a:lstStyle/>
        <a:p>
          <a:endParaRPr lang="en-US"/>
        </a:p>
      </dgm:t>
    </dgm:pt>
    <dgm:pt modelId="{72EAEAFA-1EDC-47D0-8B2B-6A294B001F9A}" type="sibTrans" cxnId="{06E7E39E-0545-4002-B4FF-20243BE1CCC3}">
      <dgm:prSet/>
      <dgm:spPr/>
      <dgm:t>
        <a:bodyPr/>
        <a:lstStyle/>
        <a:p>
          <a:endParaRPr lang="en-US"/>
        </a:p>
      </dgm:t>
    </dgm:pt>
    <dgm:pt modelId="{6C39DFC4-EBA8-44BA-BD8E-72802B258224}" type="pres">
      <dgm:prSet presAssocID="{BC1082BE-6377-4A8B-BF69-28D364C24B66}" presName="diagram" presStyleCnt="0">
        <dgm:presLayoutVars>
          <dgm:dir/>
          <dgm:resizeHandles val="exact"/>
        </dgm:presLayoutVars>
      </dgm:prSet>
      <dgm:spPr/>
    </dgm:pt>
    <dgm:pt modelId="{FB2C138A-B057-418A-AFD7-5A857C5F5091}" type="pres">
      <dgm:prSet presAssocID="{483C2B1B-C077-4F8E-835C-FD724F2E9159}" presName="node" presStyleLbl="node1" presStyleIdx="0" presStyleCnt="1" custScaleY="88951">
        <dgm:presLayoutVars>
          <dgm:bulletEnabled val="1"/>
        </dgm:presLayoutVars>
      </dgm:prSet>
      <dgm:spPr/>
    </dgm:pt>
  </dgm:ptLst>
  <dgm:cxnLst>
    <dgm:cxn modelId="{53B6DA02-BEB7-4528-A9CD-3D60DD0FE09D}" type="presOf" srcId="{C6F3017F-5F8C-4353-B9CD-6CC6D1AAAEEB}" destId="{FB2C138A-B057-418A-AFD7-5A857C5F5091}" srcOrd="0" destOrd="8" presId="urn:microsoft.com/office/officeart/2005/8/layout/default"/>
    <dgm:cxn modelId="{81AE4F15-6E38-4E42-AAD8-96CF029DD35C}" type="presOf" srcId="{F6828FF4-55AF-4222-BBBF-EFC77E9B4819}" destId="{FB2C138A-B057-418A-AFD7-5A857C5F5091}" srcOrd="0" destOrd="10" presId="urn:microsoft.com/office/officeart/2005/8/layout/default"/>
    <dgm:cxn modelId="{90A07916-A7DF-4985-AB7B-D287DD7B9EA3}" type="presOf" srcId="{1A0B6A63-03A3-42B5-819F-E02979B7576D}" destId="{FB2C138A-B057-418A-AFD7-5A857C5F5091}" srcOrd="0" destOrd="5" presId="urn:microsoft.com/office/officeart/2005/8/layout/default"/>
    <dgm:cxn modelId="{B6849619-CB9E-4A12-AF00-E950D4D13451}" type="presOf" srcId="{EC5377E9-67FA-49C7-A02D-1ED333F25CF6}" destId="{FB2C138A-B057-418A-AFD7-5A857C5F5091}" srcOrd="0" destOrd="4" presId="urn:microsoft.com/office/officeart/2005/8/layout/default"/>
    <dgm:cxn modelId="{18922220-D789-4436-B424-DD60B7EC33FF}" type="presOf" srcId="{483C2B1B-C077-4F8E-835C-FD724F2E9159}" destId="{FB2C138A-B057-418A-AFD7-5A857C5F5091}" srcOrd="0" destOrd="0" presId="urn:microsoft.com/office/officeart/2005/8/layout/default"/>
    <dgm:cxn modelId="{098E1068-0914-4A9B-B8A2-B5FDF471139D}" type="presOf" srcId="{2AA41C81-7976-4C8B-967A-14E75F563E2B}" destId="{FB2C138A-B057-418A-AFD7-5A857C5F5091}" srcOrd="0" destOrd="3" presId="urn:microsoft.com/office/officeart/2005/8/layout/default"/>
    <dgm:cxn modelId="{CE3C8868-E318-46CE-8354-4871E2FD39DD}" type="presOf" srcId="{9DE293AB-B4E9-4D5E-A574-A54BA868C613}" destId="{FB2C138A-B057-418A-AFD7-5A857C5F5091}" srcOrd="0" destOrd="2" presId="urn:microsoft.com/office/officeart/2005/8/layout/default"/>
    <dgm:cxn modelId="{0E1FDA48-ECE7-4795-A91D-A4D5358FDE43}" srcId="{483C2B1B-C077-4F8E-835C-FD724F2E9159}" destId="{1240BA0B-32A8-4184-ACC0-6C13E7702E00}" srcOrd="8" destOrd="0" parTransId="{155F60F1-0C63-4EF9-B775-FB147E1AF951}" sibTransId="{5B72ECFC-4E99-4A1A-A04E-3452852777AD}"/>
    <dgm:cxn modelId="{297C1D6D-0617-4BAB-9E34-B55060B51570}" type="presOf" srcId="{50AFEF04-36A0-4BD1-BAC5-3944961F566C}" destId="{FB2C138A-B057-418A-AFD7-5A857C5F5091}" srcOrd="0" destOrd="1" presId="urn:microsoft.com/office/officeart/2005/8/layout/default"/>
    <dgm:cxn modelId="{15A66559-59CE-4D4D-95E4-A9EB5BD1C868}" type="presOf" srcId="{BC1082BE-6377-4A8B-BF69-28D364C24B66}" destId="{6C39DFC4-EBA8-44BA-BD8E-72802B258224}" srcOrd="0" destOrd="0" presId="urn:microsoft.com/office/officeart/2005/8/layout/default"/>
    <dgm:cxn modelId="{421AD77B-EB60-46DE-B981-4E03270DBA08}" srcId="{483C2B1B-C077-4F8E-835C-FD724F2E9159}" destId="{1A0B6A63-03A3-42B5-819F-E02979B7576D}" srcOrd="4" destOrd="0" parTransId="{D51BDB59-F178-413E-B93E-5A21652ABE8A}" sibTransId="{3C281D81-E38E-42C2-830A-A727927AB325}"/>
    <dgm:cxn modelId="{C6050A7E-FAA1-489B-ADA0-BC596231D5B7}" srcId="{BC1082BE-6377-4A8B-BF69-28D364C24B66}" destId="{483C2B1B-C077-4F8E-835C-FD724F2E9159}" srcOrd="0" destOrd="0" parTransId="{8F3307A3-859F-41A6-B0AF-B78D96FD804F}" sibTransId="{31DCC680-A026-40C5-A348-5B0C8005DD43}"/>
    <dgm:cxn modelId="{FA884C92-2C7B-412C-8F3F-E9695250B138}" srcId="{483C2B1B-C077-4F8E-835C-FD724F2E9159}" destId="{03E3655C-6199-42C6-A53E-9560693070B1}" srcOrd="5" destOrd="0" parTransId="{AAA95CB5-FE20-4A32-9F6A-5CF3C4A036A2}" sibTransId="{4E9EEDBA-92FC-4BEE-8BED-29001D169243}"/>
    <dgm:cxn modelId="{6E14059C-60ED-4F96-B333-721F040B845F}" type="presOf" srcId="{90095720-F9F5-4BCF-8245-291456B906A3}" destId="{FB2C138A-B057-418A-AFD7-5A857C5F5091}" srcOrd="0" destOrd="7" presId="urn:microsoft.com/office/officeart/2005/8/layout/default"/>
    <dgm:cxn modelId="{06E7E39E-0545-4002-B4FF-20243BE1CCC3}" srcId="{483C2B1B-C077-4F8E-835C-FD724F2E9159}" destId="{9DE293AB-B4E9-4D5E-A574-A54BA868C613}" srcOrd="1" destOrd="0" parTransId="{9C851D98-8B36-4168-BC04-1067E9223EC5}" sibTransId="{72EAEAFA-1EDC-47D0-8B2B-6A294B001F9A}"/>
    <dgm:cxn modelId="{20E5C6A2-3131-42F1-B917-DDE861CF0AFC}" srcId="{483C2B1B-C077-4F8E-835C-FD724F2E9159}" destId="{EC5377E9-67FA-49C7-A02D-1ED333F25CF6}" srcOrd="3" destOrd="0" parTransId="{CD9DA9B5-0A4C-46F3-AD35-40563C4D8A41}" sibTransId="{A2EA7E5E-10B6-4F14-90B9-307AE380EE4C}"/>
    <dgm:cxn modelId="{1EB22CAB-5996-4EB2-A523-8FD0422E2E93}" srcId="{483C2B1B-C077-4F8E-835C-FD724F2E9159}" destId="{50AFEF04-36A0-4BD1-BAC5-3944961F566C}" srcOrd="0" destOrd="0" parTransId="{3893F01C-F0C8-4F81-ACFB-3C579C9FD1B5}" sibTransId="{622B7E0C-E4B5-4C96-B004-768D642BADB7}"/>
    <dgm:cxn modelId="{E0A8ECAF-BF91-4BDC-A578-1170F3E40DB5}" srcId="{483C2B1B-C077-4F8E-835C-FD724F2E9159}" destId="{C6F3017F-5F8C-4353-B9CD-6CC6D1AAAEEB}" srcOrd="7" destOrd="0" parTransId="{0995CE3E-4C19-4E9D-84B7-E9410DFE513F}" sibTransId="{E5735C8B-CBD8-43EC-9229-08BDFA647F96}"/>
    <dgm:cxn modelId="{C8C318B0-B124-4B82-89DF-B93C97C27F59}" srcId="{483C2B1B-C077-4F8E-835C-FD724F2E9159}" destId="{F6828FF4-55AF-4222-BBBF-EFC77E9B4819}" srcOrd="9" destOrd="0" parTransId="{126E83C8-F3B7-46FC-82EA-A432CAEE7511}" sibTransId="{66AEF885-F91E-4F84-B839-F0D41DD916FE}"/>
    <dgm:cxn modelId="{E93DC3C1-92AB-43C8-AC21-D03E5B275FF7}" type="presOf" srcId="{1240BA0B-32A8-4184-ACC0-6C13E7702E00}" destId="{FB2C138A-B057-418A-AFD7-5A857C5F5091}" srcOrd="0" destOrd="9" presId="urn:microsoft.com/office/officeart/2005/8/layout/default"/>
    <dgm:cxn modelId="{A161C5C8-BB4D-43D1-9CF6-40FA6DDED690}" type="presOf" srcId="{03E3655C-6199-42C6-A53E-9560693070B1}" destId="{FB2C138A-B057-418A-AFD7-5A857C5F5091}" srcOrd="0" destOrd="6" presId="urn:microsoft.com/office/officeart/2005/8/layout/default"/>
    <dgm:cxn modelId="{B0D188D7-FA8D-4962-BC45-AA0B8E537147}" srcId="{483C2B1B-C077-4F8E-835C-FD724F2E9159}" destId="{2AA41C81-7976-4C8B-967A-14E75F563E2B}" srcOrd="2" destOrd="0" parTransId="{AFF22A11-641B-4FCC-B2F4-84B30BD6E8B6}" sibTransId="{78CAD3E4-2E95-4034-89FC-8B7D91BF3549}"/>
    <dgm:cxn modelId="{35428DEF-7214-422F-BDDA-86108CB55F8D}" srcId="{483C2B1B-C077-4F8E-835C-FD724F2E9159}" destId="{90095720-F9F5-4BCF-8245-291456B906A3}" srcOrd="6" destOrd="0" parTransId="{A61B14BB-F922-4B44-B943-A2A203B41985}" sibTransId="{793C82F2-C6EC-4DC1-A28F-9FB646D2508E}"/>
    <dgm:cxn modelId="{ED8F1998-6F24-4772-BE17-978F0B215BAA}" type="presParOf" srcId="{6C39DFC4-EBA8-44BA-BD8E-72802B258224}" destId="{FB2C138A-B057-418A-AFD7-5A857C5F5091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B6E29-5D08-411B-8C2A-A518B1A79E9E}">
      <dsp:nvSpPr>
        <dsp:cNvPr id="0" name=""/>
        <dsp:cNvSpPr/>
      </dsp:nvSpPr>
      <dsp:spPr>
        <a:xfrm>
          <a:off x="1346228" y="157196"/>
          <a:ext cx="4514674" cy="3967967"/>
        </a:xfrm>
        <a:prstGeom prst="circularArrow">
          <a:avLst>
            <a:gd name="adj1" fmla="val 4668"/>
            <a:gd name="adj2" fmla="val 272909"/>
            <a:gd name="adj3" fmla="val 14644468"/>
            <a:gd name="adj4" fmla="val 16909769"/>
            <a:gd name="adj5" fmla="val 4847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B701E0C5-14A0-4DBC-BF47-CD25B7E380EE}">
      <dsp:nvSpPr>
        <dsp:cNvPr id="0" name=""/>
        <dsp:cNvSpPr/>
      </dsp:nvSpPr>
      <dsp:spPr>
        <a:xfrm>
          <a:off x="3005273" y="4941"/>
          <a:ext cx="1196584" cy="887334"/>
        </a:xfrm>
        <a:prstGeom prst="roundRect">
          <a:avLst/>
        </a:prstGeom>
        <a:solidFill>
          <a:schemeClr val="tx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Peer Evaluation &amp; Visit</a:t>
          </a:r>
        </a:p>
      </dsp:txBody>
      <dsp:txXfrm>
        <a:off x="3048589" y="48257"/>
        <a:ext cx="1109952" cy="800702"/>
      </dsp:txXfrm>
    </dsp:sp>
    <dsp:sp modelId="{622B262B-ECC2-4B20-B4AC-CA77486DE462}">
      <dsp:nvSpPr>
        <dsp:cNvPr id="0" name=""/>
        <dsp:cNvSpPr/>
      </dsp:nvSpPr>
      <dsp:spPr>
        <a:xfrm>
          <a:off x="4192429" y="800500"/>
          <a:ext cx="1618477" cy="942115"/>
        </a:xfrm>
        <a:prstGeom prst="roundRect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Commission Evaluation &amp; Decision</a:t>
          </a:r>
          <a:endParaRPr lang="en-US" sz="1400" kern="1200" dirty="0"/>
        </a:p>
      </dsp:txBody>
      <dsp:txXfrm>
        <a:off x="4238419" y="846490"/>
        <a:ext cx="1526497" cy="850135"/>
      </dsp:txXfrm>
    </dsp:sp>
    <dsp:sp modelId="{0826F3B8-3604-4A97-9C2C-E2F53F1DE657}">
      <dsp:nvSpPr>
        <dsp:cNvPr id="0" name=""/>
        <dsp:cNvSpPr/>
      </dsp:nvSpPr>
      <dsp:spPr>
        <a:xfrm>
          <a:off x="2113467" y="2454626"/>
          <a:ext cx="2884902" cy="1665286"/>
        </a:xfrm>
        <a:prstGeom prst="round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Institutional</a:t>
          </a:r>
          <a:r>
            <a:rPr lang="en-US" sz="2800" kern="1200" dirty="0"/>
            <a:t> </a:t>
          </a:r>
          <a:r>
            <a:rPr lang="en-US" sz="2800" b="1" kern="1200" dirty="0"/>
            <a:t>Follow-up</a:t>
          </a:r>
          <a:endParaRPr lang="en-US" sz="2800" kern="1200" dirty="0"/>
        </a:p>
      </dsp:txBody>
      <dsp:txXfrm>
        <a:off x="2194760" y="2535919"/>
        <a:ext cx="2722316" cy="1502700"/>
      </dsp:txXfrm>
    </dsp:sp>
    <dsp:sp modelId="{9502D769-87FE-4E8F-A0AD-113C919AF885}">
      <dsp:nvSpPr>
        <dsp:cNvPr id="0" name=""/>
        <dsp:cNvSpPr/>
      </dsp:nvSpPr>
      <dsp:spPr>
        <a:xfrm>
          <a:off x="1298216" y="765097"/>
          <a:ext cx="1638890" cy="9401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Self Evaluation</a:t>
          </a:r>
        </a:p>
      </dsp:txBody>
      <dsp:txXfrm>
        <a:off x="1344110" y="810991"/>
        <a:ext cx="1547102" cy="8483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C138A-B057-418A-AFD7-5A857C5F5091}">
      <dsp:nvSpPr>
        <dsp:cNvPr id="0" name=""/>
        <dsp:cNvSpPr/>
      </dsp:nvSpPr>
      <dsp:spPr>
        <a:xfrm>
          <a:off x="0" y="195937"/>
          <a:ext cx="10076688" cy="5377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ea typeface="+mn-lt"/>
              <a:cs typeface="+mn-lt"/>
            </a:rPr>
            <a:t>Inclusive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ea typeface="+mn-lt"/>
              <a:cs typeface="+mn-lt"/>
            </a:rPr>
            <a:t>Focused on Growth and improvement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cs typeface="Calibri"/>
            </a:rPr>
            <a:t>Opportunity for collaboration, celebration, and community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Streamlined Report (approximately 200 pages)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Best evidence Growth mindset approach to the process.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It is a formative – summative process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Process happens over three semesters, Spring, Fall, Spring.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No "Gotcha!" or surprise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Core inquiries inform the triangulation of evidence for reviewers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A small visiting team will conduct a Focused Site Visit on Core Inquiries</a:t>
          </a:r>
        </a:p>
      </dsp:txBody>
      <dsp:txXfrm>
        <a:off x="0" y="195937"/>
        <a:ext cx="10076688" cy="5377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80FBE-A8DF-4758-9AC4-3A9E1039168F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9768-A2FC-4D08-91F6-8DCE6C5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535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6E352-FC09-42A0-8D3D-3BE439AD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555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00AD4-B483-4504-AF6E-6579F5B0877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751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345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673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6E352-FC09-42A0-8D3D-3BE439AD7FD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883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587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30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981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658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6E352-FC09-42A0-8D3D-3BE439AD7FD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288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6563" y="709613"/>
            <a:ext cx="6315075" cy="3552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pPr marL="165311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72289" y="8999654"/>
            <a:ext cx="3115375" cy="473753"/>
          </a:xfrm>
          <a:prstGeom prst="rect">
            <a:avLst/>
          </a:prstGeom>
        </p:spPr>
        <p:txBody>
          <a:bodyPr/>
          <a:lstStyle/>
          <a:p>
            <a:fld id="{0552013D-7129-4D2E-B9DD-5814390F985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455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917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72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6E352-FC09-42A0-8D3D-3BE439AD7FD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347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6E352-FC09-42A0-8D3D-3BE439AD7FD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6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103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6E352-FC09-42A0-8D3D-3BE439AD7FD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48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4737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480"/>
            <a:endParaRPr lang="en-US" sz="1200" dirty="0"/>
          </a:p>
          <a:p>
            <a:pPr marL="160480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3874" y="8768268"/>
            <a:ext cx="3009486" cy="461572"/>
          </a:xfrm>
          <a:prstGeom prst="rect">
            <a:avLst/>
          </a:prstGeom>
        </p:spPr>
        <p:txBody>
          <a:bodyPr/>
          <a:lstStyle/>
          <a:p>
            <a:fld id="{0552013D-7129-4D2E-B9DD-5814390F985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656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6563" y="709613"/>
            <a:ext cx="6315075" cy="3552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pPr marL="165311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72289" y="8999654"/>
            <a:ext cx="3115375" cy="473753"/>
          </a:xfrm>
          <a:prstGeom prst="rect">
            <a:avLst/>
          </a:prstGeom>
        </p:spPr>
        <p:txBody>
          <a:bodyPr/>
          <a:lstStyle/>
          <a:p>
            <a:fld id="{0552013D-7129-4D2E-B9DD-5814390F985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444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00AD4-B483-4504-AF6E-6579F5B0877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5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BF2D6-9AFB-6C4E-AD97-DD7D99709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AD5887-8AA6-8347-B0DD-79D00F66B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02704-5F1B-2042-A4F5-6E994389F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0612-09A2-5C4C-80BB-819461F6E4C0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38F4A-7918-2740-8962-A09A81AED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F09D7-9985-574A-B493-0CC9F198F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4335-A843-9E40-BA1B-E0A6F8A6E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440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58D4A-0459-554B-9688-6F48A5523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8D90F-1EC2-EB4E-BCA1-7983550CB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49E6C-E689-BE4B-B904-11353AF48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0612-09A2-5C4C-80BB-819461F6E4C0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DBC7-7797-8848-9FEC-DCE333FF4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AF50E-5630-9B48-8D32-F39959587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4335-A843-9E40-BA1B-E0A6F8A6E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7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C974A9-4060-2F4C-8247-CB3021D43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3B3F0C-9EB3-654D-995F-D8D45110F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3624E-9BFA-8649-AB5C-7F29C3DBC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0612-09A2-5C4C-80BB-819461F6E4C0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828CD-8A20-7448-BAFD-8FA7CCA31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B972B-EB61-E54A-890F-C128BB44B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4335-A843-9E40-BA1B-E0A6F8A6E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044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752600" y="1444752"/>
            <a:ext cx="10076688" cy="4389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91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752600" y="1444752"/>
            <a:ext cx="10076688" cy="4389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327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752600" y="1444752"/>
            <a:ext cx="10076688" cy="4389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45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ide view of the Mt. San Antonio College campus with snowy hills in the background.&#10;" title="Landscape of Mt. San Antonio Colleg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9"/>
          <a:stretch/>
        </p:blipFill>
        <p:spPr>
          <a:xfrm>
            <a:off x="-76200" y="0"/>
            <a:ext cx="122682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1251312" y="4459349"/>
            <a:ext cx="10940687" cy="20096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56000" y="4742044"/>
            <a:ext cx="8080373" cy="1111495"/>
          </a:xfrm>
          <a:noFill/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The logo features the words Mt. San Antonio College, Mt. SAC, hills and a torch." title="Mt. San Antonio Colleg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33" y="4814416"/>
            <a:ext cx="1940560" cy="1375871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566160" y="5427663"/>
            <a:ext cx="808037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1414463"/>
            <a:ext cx="47021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52600" y="2238375"/>
            <a:ext cx="470217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07004" y="1414463"/>
            <a:ext cx="47253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07004" y="2238375"/>
            <a:ext cx="472533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55736" y="6356352"/>
            <a:ext cx="3276600" cy="365125"/>
          </a:xfrm>
        </p:spPr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21208" y="448056"/>
            <a:ext cx="11311128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8740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E1483-6BD4-2D43-8B3F-0C307B3E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46D59-0F74-794E-8178-433EC441F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B27C-7BAC-7843-9CFA-0F3B4B3B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0612-09A2-5C4C-80BB-819461F6E4C0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48AD4-E12F-E447-A6CD-CCA4D7FD3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FE502-B886-264A-81D1-E2D318312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4335-A843-9E40-BA1B-E0A6F8A6E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69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82B8-8FF7-E546-BC40-5F4F6BFC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7DB95-71F6-184B-9FAB-D5976316A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A3698-D53D-7042-842B-17EDDEBD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0612-09A2-5C4C-80BB-819461F6E4C0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6A996-13EF-9848-9C13-8376EBE02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DBDC0-D9A6-E44D-8BF9-A8D81136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4335-A843-9E40-BA1B-E0A6F8A6E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945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8339E-EAAA-2D41-908C-22EC56E1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E292E-FBDF-BF48-8C1D-272A0A819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44972-3BCC-7042-B5E0-FA02E153B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7F569-35CA-274D-B18A-A21131CA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0612-09A2-5C4C-80BB-819461F6E4C0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70ED1-3EB1-AA4E-B0C1-42F7B95B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92FAC-F946-7D4A-A3ED-D5ECB0544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4335-A843-9E40-BA1B-E0A6F8A6E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40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C74F-40D0-2648-8EDE-76985DB12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EA33A-CC86-6F40-A0BE-C32F2A683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C7A76-8C4D-7B40-BAA5-CF13E675F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C6F90E-B37C-524D-8D48-8BDF7F111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7D716F-C92F-AC48-BB0E-399D812E0D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42D2C0-D6A6-A442-B4B9-6807BB394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0612-09A2-5C4C-80BB-819461F6E4C0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17278E-1CCF-6C40-BC1E-35664B546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0CDADE-18F4-A541-B34E-B4A47AFC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4335-A843-9E40-BA1B-E0A6F8A6E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8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BE315-8050-D44B-A3AC-0B3190DD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AD4B29-8EA0-1841-A088-19CD8A437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0612-09A2-5C4C-80BB-819461F6E4C0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2621C-971D-4947-9100-98DE59AFF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0D2760-68BE-F74B-9D83-5D46508B9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4335-A843-9E40-BA1B-E0A6F8A6E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55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FFEF8C-F57C-7847-B648-C5B7F59CE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0612-09A2-5C4C-80BB-819461F6E4C0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044282-6A7E-4644-ACC2-5838A750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950D0-E9ED-254C-A378-0AE7BAAF1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4335-A843-9E40-BA1B-E0A6F8A6E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358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AC8FF-52A6-BF41-99F0-DB6F71108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26E1D-2050-A44E-ABA3-994C61114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1CC0A-9C7D-6646-A122-0EBEAF634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E06D6-0CE3-6C47-9781-13AA89D5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0612-09A2-5C4C-80BB-819461F6E4C0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10121-C104-6545-A156-C65A0959A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AE544-FE06-E146-BB1D-BA851DDC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4335-A843-9E40-BA1B-E0A6F8A6E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592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EE11C-AAFD-624F-8029-3C7DA48F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0FABC5-915B-BE4F-9E55-D26D76F442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DED49D-9694-EC4E-AC16-6494DCF6A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2875E-271F-644F-AA7F-70E59119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0612-09A2-5C4C-80BB-819461F6E4C0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37B65-DA0D-8F44-9C60-6C78128E9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D067E-A589-5143-BBD7-AB518068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04335-A843-9E40-BA1B-E0A6F8A6E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19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54F278-3377-DA43-89B4-3CDC8F950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56C66-16E2-7E44-AC5B-970463D28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D4CF4-5C0F-DD47-BC6A-8D73C2C205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60612-09A2-5C4C-80BB-819461F6E4C0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6BB32-41BA-5B40-8EDD-E18CC3BD0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E5662-5DC9-FA44-8D33-F6E6DEFF0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04335-A843-9E40-BA1B-E0A6F8A6E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05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699" r:id="rId13"/>
    <p:sldLayoutId id="2147483700" r:id="rId14"/>
    <p:sldLayoutId id="2147483661" r:id="rId15"/>
    <p:sldLayoutId id="2147483678" r:id="rId16"/>
    <p:sldLayoutId id="214748367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gillett@mtsac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Bmezaki@mtsac.edu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Africkert@mtsac.edu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566160" y="4701404"/>
            <a:ext cx="8080373" cy="111149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</a:rPr>
              <a:t>Accreditation with CLASS! </a:t>
            </a:r>
            <a:endParaRPr lang="en-US" sz="4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654D5-383B-47F5-B877-5176E8CF71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April 8, 2022</a:t>
            </a:r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BEA47-D3AB-284B-AD8B-2708F4DB1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latin typeface="+mn-lt"/>
              </a:rPr>
              <a:t>What the ACCJC Accreditation Process is…</a:t>
            </a:r>
          </a:p>
        </p:txBody>
      </p:sp>
      <p:graphicFrame>
        <p:nvGraphicFramePr>
          <p:cNvPr id="11" name="Content Placeholder 2" descr="&#10; Inclusive&#10; Focused on Growth and improvement&#10; Opportunity for collaboration, celebration, and community&#10; Streamlined Report (approximately 200 pages)&#10; Best evidence Growth mindset approach to the process.&#10; It is a formative – summative process&#10; Process happens over three semesters, Spring, Fall, Spring.&#10; No &quot;Gotcha!&quot; or surprise&#10; Core inquiries inform the triangulation of evidence for reviewers&#10; A small visiting team will conduct a Focused Site Visit on Core Inquiries&#10;">
            <a:extLst>
              <a:ext uri="{FF2B5EF4-FFF2-40B4-BE49-F238E27FC236}">
                <a16:creationId xmlns:a16="http://schemas.microsoft.com/office/drawing/2014/main" id="{1958DBC2-5186-41BB-9FA6-C954E643C6E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58471718"/>
              </p:ext>
            </p:extLst>
          </p:nvPr>
        </p:nvGraphicFramePr>
        <p:xfrm>
          <a:off x="1755648" y="1088136"/>
          <a:ext cx="10076688" cy="5769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6016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7034" y="1788537"/>
            <a:ext cx="3223022" cy="50004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667" b="1" dirty="0">
                <a:solidFill>
                  <a:schemeClr val="tx1"/>
                </a:solidFill>
              </a:rPr>
              <a:t>Standard I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348255" y="1835966"/>
            <a:ext cx="2741993" cy="49633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667" b="1" dirty="0">
                <a:solidFill>
                  <a:schemeClr val="tx1"/>
                </a:solidFill>
              </a:rPr>
              <a:t>Standard II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003945" y="1854510"/>
            <a:ext cx="2746751" cy="49448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667" b="1" dirty="0">
                <a:solidFill>
                  <a:schemeClr val="tx1"/>
                </a:solidFill>
              </a:rPr>
              <a:t>Standard III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50697" y="1823040"/>
            <a:ext cx="2963974" cy="49659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667" b="1" dirty="0">
                <a:solidFill>
                  <a:schemeClr val="tx1"/>
                </a:solidFill>
              </a:rPr>
              <a:t>Standard IV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37133" y="2728173"/>
            <a:ext cx="2438400" cy="9753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133" b="1" dirty="0"/>
              <a:t>Mission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6232" y="3839242"/>
            <a:ext cx="2470245" cy="97535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/>
              <a:t>Assuring Academic Quality &amp; Institutional Effectiveness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21211" y="4950307"/>
            <a:ext cx="2438400" cy="9753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133" b="1" dirty="0"/>
              <a:t> Institutional Integrity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197103" y="2729211"/>
            <a:ext cx="2438400" cy="74319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133" b="1" dirty="0"/>
              <a:t>Human Resources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197103" y="4420011"/>
            <a:ext cx="24384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133" b="1" dirty="0"/>
              <a:t>Technology Resources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97103" y="5262624"/>
            <a:ext cx="2438400" cy="72542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133" b="1" dirty="0"/>
              <a:t>Financial Resources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97103" y="3583493"/>
            <a:ext cx="2438400" cy="72542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133" b="1" dirty="0"/>
              <a:t>Physical Resources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025994" y="2619063"/>
            <a:ext cx="2354252" cy="89297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133" b="1" dirty="0"/>
              <a:t>Decision-Making Roles &amp; Processes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941845" y="4438011"/>
            <a:ext cx="2438400" cy="73152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133" b="1" dirty="0"/>
              <a:t>Governing Board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900901" y="5280624"/>
            <a:ext cx="2530536" cy="72542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133" b="1" dirty="0"/>
              <a:t>Multi-College Districts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946970" y="3601493"/>
            <a:ext cx="2484468" cy="72542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133" b="1" dirty="0"/>
              <a:t>Chief Executive Officer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456481" y="2711203"/>
            <a:ext cx="2438400" cy="9753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133" b="1" dirty="0"/>
              <a:t>Instructional Programs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456481" y="3877635"/>
            <a:ext cx="2438400" cy="9753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133" b="1" dirty="0"/>
              <a:t>Library &amp; Learning Support Services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456481" y="5044068"/>
            <a:ext cx="2438400" cy="9753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133" b="1" dirty="0"/>
              <a:t>Student Support Services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B35326B-0582-4FF4-AF61-646C6E8DA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84" y="639678"/>
            <a:ext cx="11311128" cy="64008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Four Interconnected Standards of Institutional Practice</a:t>
            </a:r>
          </a:p>
        </p:txBody>
      </p:sp>
    </p:spTree>
    <p:extLst>
      <p:ext uri="{BB962C8B-B14F-4D97-AF65-F5344CB8AC3E}">
        <p14:creationId xmlns:p14="http://schemas.microsoft.com/office/powerpoint/2010/main" val="1615725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67" y="280450"/>
            <a:ext cx="11003531" cy="69332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+mn-lt"/>
              </a:rPr>
              <a:t>Ongoing Day to Day Work of the College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195832"/>
              </p:ext>
            </p:extLst>
          </p:nvPr>
        </p:nvGraphicFramePr>
        <p:xfrm>
          <a:off x="2098077" y="1517870"/>
          <a:ext cx="9456822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8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0858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1:  Institutional Mission &amp; Effectiveness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Annual</a:t>
                      </a:r>
                      <a:r>
                        <a:rPr lang="en-US" sz="2000" b="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PIE Process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mission statement for planning &amp; decision-making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Classified Senate</a:t>
                      </a:r>
                      <a:endParaRPr lang="en-US" sz="2000" b="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0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Committees (IEC, PAC)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II:  Student Learning Programs &amp; Services</a:t>
                      </a:r>
                    </a:p>
                    <a:p>
                      <a:pPr marL="971550" lvl="1" indent="-514350">
                        <a:buFont typeface="Arial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Teaching</a:t>
                      </a:r>
                    </a:p>
                    <a:p>
                      <a:pPr marL="971550" lvl="1" indent="-514350">
                        <a:buFont typeface="Arial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Assessing</a:t>
                      </a:r>
                      <a:r>
                        <a:rPr lang="en-US" sz="2000" b="0" kern="12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&amp; evaluating SLOs</a:t>
                      </a:r>
                    </a:p>
                    <a:p>
                      <a:pPr marL="971550" lvl="1" indent="-514350">
                        <a:buFont typeface="Arial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Curriculum design</a:t>
                      </a:r>
                    </a:p>
                    <a:p>
                      <a:pPr marL="971550" lvl="1" indent="-514350">
                        <a:buFont typeface="Arial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Counseling &amp; information literacy</a:t>
                      </a:r>
                      <a:r>
                        <a:rPr lang="en-US" sz="2000" b="0" kern="12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support</a:t>
                      </a:r>
                    </a:p>
                    <a:p>
                      <a:pPr marL="971550" lvl="1" indent="-514350">
                        <a:buFont typeface="Arial" pitchFamily="34" charset="0"/>
                        <a:buChar char="•"/>
                      </a:pPr>
                      <a:r>
                        <a:rPr lang="en-US" sz="2000" b="0" kern="12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Support Services</a:t>
                      </a:r>
                      <a:endParaRPr lang="en-US" sz="2000" b="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90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III:  Resources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Hiring committees</a:t>
                      </a:r>
                    </a:p>
                    <a:p>
                      <a:pPr marL="971550" lvl="1" indent="-514350">
                        <a:buFont typeface="Arial" pitchFamily="34" charset="0"/>
                        <a:buChar char="•"/>
                      </a:pP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Facilities Advisory Committee</a:t>
                      </a:r>
                    </a:p>
                    <a:p>
                      <a:pPr marL="971550" lvl="1" indent="-514350">
                        <a:buFont typeface="Arial" pitchFamily="34" charset="0"/>
                        <a:buChar char="•"/>
                      </a:pP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ITAC</a:t>
                      </a:r>
                    </a:p>
                    <a:p>
                      <a:pPr marL="971550" lvl="1" indent="-514350">
                        <a:buFont typeface="Arial" pitchFamily="34" charset="0"/>
                        <a:buChar char="•"/>
                      </a:pP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Professional development committees</a:t>
                      </a:r>
                    </a:p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Budget Committee</a:t>
                      </a:r>
                    </a:p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President’s Advisory Council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IV:  Leadership &amp; Governance</a:t>
                      </a:r>
                    </a:p>
                    <a:p>
                      <a:pPr marL="971550" lvl="1" indent="-514350"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Committee work</a:t>
                      </a:r>
                    </a:p>
                    <a:p>
                      <a:pPr marL="971550" lvl="1" indent="-514350"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Classified Senate</a:t>
                      </a:r>
                    </a:p>
                    <a:p>
                      <a:pPr marL="971550" lvl="1" indent="-514350">
                        <a:buFont typeface="Arial" pitchFamily="34" charset="0"/>
                        <a:buChar char="•"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CSEA</a:t>
                      </a:r>
                    </a:p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Academic Mutual Agreement Council</a:t>
                      </a:r>
                    </a:p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President’s Advisory Council</a:t>
                      </a:r>
                      <a:endParaRPr lang="en-US" sz="200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7775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521208" y="448056"/>
            <a:ext cx="11309348" cy="640080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+mn-lt"/>
              </a:rPr>
              <a:t>Our Accreditation Theme</a:t>
            </a:r>
          </a:p>
        </p:txBody>
      </p:sp>
      <p:sp>
        <p:nvSpPr>
          <p:cNvPr id="33" name="Text Placeholder 7"/>
          <p:cNvSpPr txBox="1">
            <a:spLocks/>
          </p:cNvSpPr>
          <p:nvPr/>
        </p:nvSpPr>
        <p:spPr>
          <a:xfrm>
            <a:off x="1750186" y="1183430"/>
            <a:ext cx="4425696" cy="4982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 to the Video: Aida Cuenza-Uvas</a:t>
            </a:r>
          </a:p>
        </p:txBody>
      </p:sp>
      <p:pic>
        <p:nvPicPr>
          <p:cNvPr id="2" name="Weaving our Story.mp4" descr="Weaving our Story.mp4">
            <a:hlinkClick r:id="" action="ppaction://media"/>
            <a:extLst>
              <a:ext uri="{FF2B5EF4-FFF2-40B4-BE49-F238E27FC236}">
                <a16:creationId xmlns:a16="http://schemas.microsoft.com/office/drawing/2014/main" id="{1ABCCF95-092C-0A47-9431-CAC7D05485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9769" y="1820268"/>
            <a:ext cx="8439805" cy="474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7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DA25-9463-CC47-9F85-E90A7C53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The Accreditation Logo</a:t>
            </a:r>
          </a:p>
        </p:txBody>
      </p:sp>
      <p:pic>
        <p:nvPicPr>
          <p:cNvPr id="4" name="Picture 3" descr="Mt. SAC Accreditation Logo 2024: Weaving Our Story">
            <a:extLst>
              <a:ext uri="{FF2B5EF4-FFF2-40B4-BE49-F238E27FC236}">
                <a16:creationId xmlns:a16="http://schemas.microsoft.com/office/drawing/2014/main" id="{F764844D-1DE0-6B40-9740-1E4BD6311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930" y="1195944"/>
            <a:ext cx="5319153" cy="535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7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159"/>
            <a:ext cx="10515600" cy="732218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+mn-lt"/>
              </a:rPr>
              <a:t>Developing the College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7785" y="1533463"/>
            <a:ext cx="8200610" cy="41310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267" dirty="0"/>
              <a:t>Our college report is called an </a:t>
            </a:r>
            <a:r>
              <a:rPr lang="en-US" sz="4267" b="1" dirty="0"/>
              <a:t>ISER</a:t>
            </a:r>
            <a:r>
              <a:rPr lang="en-US" sz="4267" dirty="0"/>
              <a:t> </a:t>
            </a:r>
            <a:r>
              <a:rPr lang="en-US" sz="4267" b="1" dirty="0"/>
              <a:t>(Institution Self-Evaluation Report)</a:t>
            </a:r>
          </a:p>
          <a:p>
            <a:pPr marL="0" indent="0">
              <a:buNone/>
            </a:pPr>
            <a:endParaRPr lang="en-US" sz="4267" b="1" dirty="0"/>
          </a:p>
          <a:p>
            <a:pPr marL="0" indent="0">
              <a:buNone/>
            </a:pPr>
            <a:r>
              <a:rPr lang="en-US" sz="4267" b="1" dirty="0"/>
              <a:t>Collaborative Partnership</a:t>
            </a:r>
          </a:p>
          <a:p>
            <a:pPr marL="0" indent="0">
              <a:buNone/>
            </a:pPr>
            <a:r>
              <a:rPr lang="en-US" sz="4267" dirty="0"/>
              <a:t>Multiple groups and perspectives working together!</a:t>
            </a:r>
          </a:p>
        </p:txBody>
      </p:sp>
      <p:pic>
        <p:nvPicPr>
          <p:cNvPr id="2050" name="Picture 2" descr="ON LIBRARIES: Leading from the Middle – Hilda K. Weisbur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1333">
            <a:off x="9133575" y="3140118"/>
            <a:ext cx="2850271" cy="167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ading From The Middle: A New Series On Leadership For Everyone Else | by  Chris Huennekens | 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660" y="4857294"/>
            <a:ext cx="2915107" cy="177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98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B142F21-8BD8-442E-94DD-0ED9E9722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>
                <a:latin typeface="+mn-lt"/>
                <a:cs typeface="Calibri Light"/>
              </a:rPr>
              <a:t>What are "Weaving Teams" &amp; What will they do?</a:t>
            </a:r>
            <a:endParaRPr lang="en-US" sz="4400" dirty="0">
              <a:latin typeface="+mn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AA176A-FB7C-435B-A773-F005D99F11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11848" y="1373144"/>
            <a:ext cx="6161835" cy="5321808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3">
              <a:lnSpc>
                <a:spcPct val="98000"/>
              </a:lnSpc>
            </a:pPr>
            <a:r>
              <a:rPr lang="en-US" sz="2400" dirty="0"/>
              <a:t>Weaving teams will write the ISER Report</a:t>
            </a:r>
          </a:p>
          <a:p>
            <a:pPr marL="285750" lvl="3" indent="-285750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Represent the campus committees and work groups with expertise pertaining to each standard</a:t>
            </a:r>
            <a:endParaRPr lang="en-US" sz="2400" dirty="0">
              <a:cs typeface="Calibri"/>
            </a:endParaRPr>
          </a:p>
          <a:p>
            <a:pPr marL="285750" lvl="3" indent="-285750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Have faculty, classified, administrative, and student representation to include diverse voices and perspectives  </a:t>
            </a:r>
          </a:p>
          <a:p>
            <a:pPr marL="285750" lvl="3" indent="-285750">
              <a:lnSpc>
                <a:spcPct val="98000"/>
              </a:lnSpc>
              <a:buClr>
                <a:srgbClr val="404040"/>
              </a:buClr>
              <a:buFont typeface="Arial,Sans-Serif"/>
              <a:buChar char="•"/>
            </a:pPr>
            <a:r>
              <a:rPr lang="en-US" sz="2400" dirty="0">
                <a:ea typeface="+mn-lt"/>
                <a:cs typeface="+mn-lt"/>
              </a:rPr>
              <a:t>Engage in discussions about the  representative samples of evidence</a:t>
            </a:r>
          </a:p>
          <a:p>
            <a:pPr marL="285750" lvl="3" indent="-285750">
              <a:lnSpc>
                <a:spcPct val="98000"/>
              </a:lnSpc>
              <a:buClr>
                <a:srgbClr val="404040"/>
              </a:buClr>
              <a:buFont typeface="Arial,Sans-Serif"/>
              <a:buChar char="•"/>
            </a:pPr>
            <a:r>
              <a:rPr lang="en-US" sz="2400" dirty="0">
                <a:ea typeface="+mn-lt"/>
                <a:cs typeface="+mn-lt"/>
              </a:rPr>
              <a:t>Identify and engage in discussions about representative samples of evidence</a:t>
            </a:r>
          </a:p>
          <a:p>
            <a:pPr marL="285750" lvl="3" indent="-285750">
              <a:lnSpc>
                <a:spcPct val="98000"/>
              </a:lnSpc>
              <a:buClr>
                <a:srgbClr val="404040"/>
              </a:buClr>
              <a:buFont typeface="Arial,Sans-Serif"/>
              <a:buChar char="•"/>
            </a:pPr>
            <a:r>
              <a:rPr lang="en-US" sz="2400" dirty="0">
                <a:ea typeface="+mn-lt"/>
                <a:cs typeface="+mn-lt"/>
              </a:rPr>
              <a:t>Identify areas for improvement</a:t>
            </a:r>
          </a:p>
        </p:txBody>
      </p:sp>
      <p:pic>
        <p:nvPicPr>
          <p:cNvPr id="2" name="Picture 2" descr="Hands weaving a blue basket">
            <a:extLst>
              <a:ext uri="{FF2B5EF4-FFF2-40B4-BE49-F238E27FC236}">
                <a16:creationId xmlns:a16="http://schemas.microsoft.com/office/drawing/2014/main" id="{709E2EC8-5AD2-4BD9-8313-438ED5302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683" y="1373144"/>
            <a:ext cx="4143880" cy="2941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23F628-7983-4F1E-8294-B9430253201B}"/>
              </a:ext>
            </a:extLst>
          </p:cNvPr>
          <p:cNvSpPr txBox="1"/>
          <p:nvPr/>
        </p:nvSpPr>
        <p:spPr>
          <a:xfrm>
            <a:off x="7816296" y="4478246"/>
            <a:ext cx="4058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Classified staff serving on Weaving Teams represent you.</a:t>
            </a:r>
          </a:p>
          <a:p>
            <a:pPr algn="ctr"/>
            <a:endParaRPr lang="en-US" sz="2000" dirty="0">
              <a:cs typeface="Calibri"/>
            </a:endParaRPr>
          </a:p>
          <a:p>
            <a:pPr algn="ctr"/>
            <a:r>
              <a:rPr lang="en-US" sz="2000" dirty="0"/>
              <a:t>If you are not on a Weaving Team, there are other ways to participate!!</a:t>
            </a:r>
          </a:p>
        </p:txBody>
      </p:sp>
    </p:spTree>
    <p:extLst>
      <p:ext uri="{BB962C8B-B14F-4D97-AF65-F5344CB8AC3E}">
        <p14:creationId xmlns:p14="http://schemas.microsoft.com/office/powerpoint/2010/main" val="699268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312B1-CA15-2247-85E3-A21F8A54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754" y="298953"/>
            <a:ext cx="4708096" cy="1896217"/>
          </a:xfrm>
        </p:spPr>
        <p:txBody>
          <a:bodyPr anchor="t"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ISER Report focuses on our ongoing work in action:</a:t>
            </a:r>
            <a:endParaRPr lang="en-US" sz="4000" dirty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5122" name="Picture 2" descr="Person Weaving a basket">
            <a:extLst>
              <a:ext uri="{FF2B5EF4-FFF2-40B4-BE49-F238E27FC236}">
                <a16:creationId xmlns:a16="http://schemas.microsoft.com/office/drawing/2014/main" id="{5D2347DD-3F1E-5447-927D-7E4551696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9" r="15021" b="-2"/>
          <a:stretch/>
        </p:blipFill>
        <p:spPr bwMode="auto"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34" name="Group 74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35" name="Freeform: Shape 76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136" name="Content Placeholder 5125">
            <a:extLst>
              <a:ext uri="{FF2B5EF4-FFF2-40B4-BE49-F238E27FC236}">
                <a16:creationId xmlns:a16="http://schemas.microsoft.com/office/drawing/2014/main" id="{C67077C7-AC03-4099-8222-216ED8030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1735" y="2163703"/>
            <a:ext cx="4398279" cy="24991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chemeClr val="bg1">
                    <a:alpha val="80000"/>
                  </a:schemeClr>
                </a:solidFill>
                <a:cs typeface="Calibri"/>
              </a:rPr>
              <a:t>Process</a:t>
            </a:r>
          </a:p>
          <a:p>
            <a:r>
              <a:rPr lang="en-US" sz="3200" dirty="0">
                <a:solidFill>
                  <a:schemeClr val="bg1">
                    <a:alpha val="80000"/>
                  </a:schemeClr>
                </a:solidFill>
                <a:cs typeface="Calibri"/>
              </a:rPr>
              <a:t>Procedures</a:t>
            </a:r>
          </a:p>
          <a:p>
            <a:r>
              <a:rPr lang="en-US" sz="3200" dirty="0">
                <a:solidFill>
                  <a:schemeClr val="bg1">
                    <a:alpha val="80000"/>
                  </a:schemeClr>
                </a:solidFill>
                <a:cs typeface="Calibri"/>
              </a:rPr>
              <a:t>Practices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67916-7010-4852-A2BD-6906D42E83AA}"/>
              </a:ext>
            </a:extLst>
          </p:cNvPr>
          <p:cNvSpPr txBox="1"/>
          <p:nvPr/>
        </p:nvSpPr>
        <p:spPr>
          <a:xfrm>
            <a:off x="6436426" y="3864197"/>
            <a:ext cx="514593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Our College will explain the </a:t>
            </a:r>
            <a:r>
              <a:rPr lang="en-US" sz="2400" b="1" i="1" dirty="0">
                <a:solidFill>
                  <a:schemeClr val="bg1"/>
                </a:solidFill>
              </a:rPr>
              <a:t>process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that the College uses on a daily/monthly/yearly cycle, the </a:t>
            </a:r>
            <a:r>
              <a:rPr lang="en-US" sz="2400" b="1" i="1" dirty="0">
                <a:solidFill>
                  <a:schemeClr val="bg1"/>
                </a:solidFill>
              </a:rPr>
              <a:t>procedures </a:t>
            </a:r>
            <a:r>
              <a:rPr lang="en-US" sz="2400" dirty="0">
                <a:solidFill>
                  <a:schemeClr val="bg1"/>
                </a:solidFill>
              </a:rPr>
              <a:t>in that process, and how that works in </a:t>
            </a:r>
            <a:r>
              <a:rPr lang="en-US" sz="2400" b="1" i="1" dirty="0">
                <a:solidFill>
                  <a:schemeClr val="bg1"/>
                </a:solidFill>
              </a:rPr>
              <a:t>practice</a:t>
            </a:r>
            <a:r>
              <a:rPr lang="en-US" sz="2400" dirty="0">
                <a:solidFill>
                  <a:schemeClr val="bg1"/>
                </a:solidFill>
              </a:rPr>
              <a:t>. </a:t>
            </a:r>
            <a:r>
              <a:rPr lang="en-US" dirty="0">
                <a:solidFill>
                  <a:srgbClr val="000000"/>
                </a:solidFill>
              </a:rPr>
              <a:t>add</a:t>
            </a:r>
            <a:r>
              <a:rPr lang="en-US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4061008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B8BE0-486B-CA42-B391-7285DD1D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010" y="246209"/>
            <a:ext cx="6715413" cy="775944"/>
          </a:xfrm>
          <a:solidFill>
            <a:srgbClr val="A33319"/>
          </a:solidFill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Ways to Get Involved</a:t>
            </a:r>
          </a:p>
        </p:txBody>
      </p:sp>
      <p:sp>
        <p:nvSpPr>
          <p:cNvPr id="8198" name="Content Placeholder 8197">
            <a:extLst>
              <a:ext uri="{FF2B5EF4-FFF2-40B4-BE49-F238E27FC236}">
                <a16:creationId xmlns:a16="http://schemas.microsoft.com/office/drawing/2014/main" id="{5641F67E-7E83-49D5-AEF5-B0E8FAC1C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257" y="2305197"/>
            <a:ext cx="7239970" cy="3968891"/>
          </a:xfr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en-US" sz="3500" dirty="0"/>
              <a:t>Continue to be GREAT at your job!</a:t>
            </a:r>
          </a:p>
          <a:p>
            <a:pPr marL="742950" indent="-742950">
              <a:buAutoNum type="arabicPeriod"/>
            </a:pPr>
            <a:r>
              <a:rPr lang="en-US" sz="3500" dirty="0"/>
              <a:t>Participate on a Weaving Team</a:t>
            </a:r>
          </a:p>
          <a:p>
            <a:pPr marL="742950" indent="-742950">
              <a:buAutoNum type="arabicPeriod"/>
            </a:pPr>
            <a:r>
              <a:rPr lang="en-US" sz="3500" dirty="0"/>
              <a:t>Be a Resource to Weaving Teams</a:t>
            </a:r>
          </a:p>
          <a:p>
            <a:pPr marL="742950" indent="-742950">
              <a:buAutoNum type="arabicPeriod"/>
            </a:pPr>
            <a:r>
              <a:rPr lang="en-US" sz="3500" dirty="0"/>
              <a:t>ISER Review Teams – Fall 2022</a:t>
            </a:r>
          </a:p>
          <a:p>
            <a:pPr marL="742950" indent="-742950">
              <a:buAutoNum type="arabicPeriod"/>
            </a:pPr>
            <a:r>
              <a:rPr lang="en-US" sz="3500" dirty="0"/>
              <a:t>Campus Feedback on ISER</a:t>
            </a:r>
          </a:p>
          <a:p>
            <a:pPr marL="742950" indent="-742950">
              <a:buAutoNum type="arabicPeriod"/>
            </a:pPr>
            <a:r>
              <a:rPr lang="en-US" sz="3500" dirty="0"/>
              <a:t>Attend Accreditation Forums</a:t>
            </a:r>
          </a:p>
        </p:txBody>
      </p:sp>
      <p:pic>
        <p:nvPicPr>
          <p:cNvPr id="8194" name="Picture 2" descr="woman making basket">
            <a:extLst>
              <a:ext uri="{FF2B5EF4-FFF2-40B4-BE49-F238E27FC236}">
                <a16:creationId xmlns:a16="http://schemas.microsoft.com/office/drawing/2014/main" id="{73C7AF52-CBFA-B44A-AAE7-8D6C37D0D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6" r="15314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8A9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43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erson using a tool to finish weaving a small basket">
            <a:extLst>
              <a:ext uri="{FF2B5EF4-FFF2-40B4-BE49-F238E27FC236}">
                <a16:creationId xmlns:a16="http://schemas.microsoft.com/office/drawing/2014/main" id="{872AA22C-A7E6-0946-AD9D-F613A1BFD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5" r="1562" b="2"/>
          <a:stretch/>
        </p:blipFill>
        <p:spPr bwMode="auto">
          <a:xfrm>
            <a:off x="4117521" y="10"/>
            <a:ext cx="80744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EA9FA1-5162-8C45-92A5-F5A9A26D9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35" y="64836"/>
            <a:ext cx="5635885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Accreditation Steering Committee (ASC)</a:t>
            </a:r>
          </a:p>
        </p:txBody>
      </p:sp>
      <p:sp>
        <p:nvSpPr>
          <p:cNvPr id="4102" name="Content Placeholder 4101">
            <a:extLst>
              <a:ext uri="{FF2B5EF4-FFF2-40B4-BE49-F238E27FC236}">
                <a16:creationId xmlns:a16="http://schemas.microsoft.com/office/drawing/2014/main" id="{E834CE06-8494-4837-B5D2-C8347CF6B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244" y="1414159"/>
            <a:ext cx="5754465" cy="49933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Governance committee that guides the accreditation process.</a:t>
            </a:r>
          </a:p>
          <a:p>
            <a:pPr marL="0" indent="0">
              <a:buNone/>
            </a:pPr>
            <a:r>
              <a:rPr lang="en-US" dirty="0"/>
              <a:t>Your CSEA Representatives:</a:t>
            </a:r>
          </a:p>
          <a:p>
            <a:r>
              <a:rPr lang="en-US" dirty="0"/>
              <a:t>Diana Dzib – Classified Senate Rep</a:t>
            </a:r>
          </a:p>
          <a:p>
            <a:r>
              <a:rPr lang="en-US" dirty="0"/>
              <a:t>Robert Stubbe – CSEA 262 Rep</a:t>
            </a:r>
          </a:p>
          <a:p>
            <a:r>
              <a:rPr lang="en-US" dirty="0"/>
              <a:t>Kimberly Butler – CSEA 651 Rep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dirty="0"/>
              <a:t>Interested in getting involved?</a:t>
            </a:r>
          </a:p>
          <a:p>
            <a:pPr marL="0" indent="0">
              <a:buNone/>
            </a:pPr>
            <a:r>
              <a:rPr lang="en-US" sz="3200" dirty="0"/>
              <a:t>Contact Brandon Gillett</a:t>
            </a:r>
          </a:p>
          <a:p>
            <a:pPr marL="0" indent="0">
              <a:buNone/>
            </a:pPr>
            <a:r>
              <a:rPr lang="en-US" sz="3200" dirty="0"/>
              <a:t>Email </a:t>
            </a:r>
            <a:r>
              <a:rPr lang="en-US" sz="3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bgillett@mtsac.edu</a:t>
            </a:r>
            <a:r>
              <a:rPr lang="en-US" sz="3200" dirty="0"/>
              <a:t>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7361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6996"/>
            <a:ext cx="10515600" cy="1325563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+mn-lt"/>
              </a:rPr>
              <a:t>Today’s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5648" y="1168186"/>
            <a:ext cx="10076688" cy="5241758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Insights from college leadership on the important role of classified staff in accreditation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Purpose of accreditation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Importance of accreditation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Your role in ongoing accreditation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Opportunities to be involved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Mt. SAC accreditation timeline</a:t>
            </a:r>
          </a:p>
          <a:p>
            <a:pPr lvl="0"/>
            <a:endParaRPr lang="en-US" sz="2933" dirty="0"/>
          </a:p>
        </p:txBody>
      </p:sp>
    </p:spTree>
    <p:extLst>
      <p:ext uri="{BB962C8B-B14F-4D97-AF65-F5344CB8AC3E}">
        <p14:creationId xmlns:p14="http://schemas.microsoft.com/office/powerpoint/2010/main" val="379150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9254" y="414918"/>
            <a:ext cx="10837323" cy="596900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+mn-lt"/>
              </a:rPr>
              <a:t>Accreditation Timeline – Leading to Fall 2024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37200" y="1011818"/>
            <a:ext cx="6481251" cy="5709616"/>
          </a:xfrm>
          <a:ln w="19050"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Spring 2022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Monthly Accreditation Forums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Weaving (Writing) Teams formed and trained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Weaving Teams collect Initial evidence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Weaving Teams submit initial drafts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r>
              <a:rPr lang="en-US" sz="3100" dirty="0">
                <a:solidFill>
                  <a:prstClr val="black"/>
                </a:solidFill>
                <a:latin typeface="Calibri" panose="020F0502020204030204"/>
              </a:rPr>
              <a:t>Summer 2022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Initial drafts edited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of process effectiveness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Progress update to President</a:t>
            </a:r>
          </a:p>
          <a:p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sz="3100" dirty="0">
                <a:solidFill>
                  <a:prstClr val="black"/>
                </a:solidFill>
                <a:latin typeface="Calibri" panose="020F0502020204030204"/>
              </a:rPr>
              <a:t>Fall 2022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Update to campus community at FLEX Day &amp; CPD-Day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 Analysis conducted and distributed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Weaving Teams and Review Teams read ISER draft and give feedback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Weaving Teams submit final evidence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Quality Focus Essay drafted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Picture 1" descr="ACCJC Accreditation Cyc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470" y="1777776"/>
            <a:ext cx="5063785" cy="3793501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1C12A4A-47B4-46D6-B688-5BED9EBECD7A}"/>
              </a:ext>
            </a:extLst>
          </p:cNvPr>
          <p:cNvSpPr txBox="1">
            <a:spLocks/>
          </p:cNvSpPr>
          <p:nvPr/>
        </p:nvSpPr>
        <p:spPr>
          <a:xfrm>
            <a:off x="8218452" y="1232729"/>
            <a:ext cx="2588093" cy="596900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Here!</a:t>
            </a:r>
          </a:p>
          <a:p>
            <a:pPr marL="320040" lvl="1"/>
            <a:endParaRPr lang="en-US" sz="1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4C45C43-A8E2-43F2-A3BF-83E59D6B8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689792" y="1648713"/>
            <a:ext cx="368136" cy="6194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263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C731E-E335-429B-94BB-3B0BE3431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Do you want more information?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237CE-0BFB-43D7-8C51-58FDCDF7B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77585" y="1307342"/>
            <a:ext cx="10201606" cy="530102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3200" b="1" dirty="0">
                <a:cs typeface="Calibri"/>
              </a:rPr>
              <a:t>Email us!</a:t>
            </a:r>
            <a:endParaRPr lang="en-US" sz="3200" b="1" dirty="0"/>
          </a:p>
          <a:p>
            <a:r>
              <a:rPr lang="en-US" sz="3200" dirty="0">
                <a:ea typeface="+mn-lt"/>
                <a:cs typeface="+mn-lt"/>
              </a:rPr>
              <a:t>Barbara Mezaki and Allie Frickert, Faculty Accreditation Coordinators</a:t>
            </a:r>
            <a:endParaRPr lang="en-US" sz="3200" dirty="0">
              <a:cs typeface="Calibri"/>
            </a:endParaRPr>
          </a:p>
          <a:p>
            <a:r>
              <a:rPr lang="en-US" sz="3200" dirty="0">
                <a:cs typeface="Calibri"/>
                <a:hlinkClick r:id="rId3"/>
              </a:rPr>
              <a:t>Bmezaki@mtsac.edu</a:t>
            </a:r>
            <a:r>
              <a:rPr lang="en-US" sz="3200" dirty="0">
                <a:cs typeface="Calibri"/>
              </a:rPr>
              <a:t> AND </a:t>
            </a:r>
            <a:r>
              <a:rPr lang="en-US" sz="3200" dirty="0">
                <a:cs typeface="Calibri"/>
                <a:hlinkClick r:id="rId4"/>
              </a:rPr>
              <a:t>Africkert@mtsac.edu</a:t>
            </a:r>
            <a:endParaRPr lang="en-US" sz="3200" dirty="0">
              <a:cs typeface="Calibri"/>
            </a:endParaRPr>
          </a:p>
          <a:p>
            <a:endParaRPr lang="en-US" sz="3200" b="1" dirty="0">
              <a:cs typeface="Calibri"/>
            </a:endParaRPr>
          </a:p>
          <a:p>
            <a:r>
              <a:rPr lang="en-US" sz="3200" b="1" dirty="0">
                <a:cs typeface="Calibri"/>
              </a:rPr>
              <a:t>Office Hours!</a:t>
            </a:r>
            <a:endParaRPr lang="en-US" sz="3200" dirty="0">
              <a:cs typeface="Calibri"/>
            </a:endParaRPr>
          </a:p>
          <a:p>
            <a:r>
              <a:rPr lang="en-US" sz="3200" dirty="0">
                <a:cs typeface="Calibri"/>
              </a:rPr>
              <a:t>Office hours provide an opportunity to speak with the members of the Accreditation Core committee.</a:t>
            </a:r>
          </a:p>
          <a:p>
            <a:pPr lvl="1"/>
            <a:r>
              <a:rPr lang="en-US" sz="3200" b="1" dirty="0">
                <a:cs typeface="Calibri"/>
              </a:rPr>
              <a:t>Kelly Fowler (</a:t>
            </a:r>
            <a:r>
              <a:rPr lang="en-US" sz="3200" dirty="0">
                <a:cs typeface="Calibri"/>
              </a:rPr>
              <a:t>Mt. SAC ALO/VPI)</a:t>
            </a:r>
          </a:p>
          <a:p>
            <a:pPr marL="285750" lvl="1" indent="-285750">
              <a:buFont typeface="Arial"/>
              <a:buChar char="•"/>
            </a:pPr>
            <a:r>
              <a:rPr lang="en-US" sz="3200" dirty="0">
                <a:cs typeface="Calibri"/>
              </a:rPr>
              <a:t>First Friday of the month 8 am – 9 am</a:t>
            </a:r>
          </a:p>
          <a:p>
            <a:pPr lvl="1">
              <a:buClr>
                <a:srgbClr val="404040"/>
              </a:buClr>
            </a:pPr>
            <a:r>
              <a:rPr lang="en-US" sz="3200" b="1" dirty="0">
                <a:cs typeface="Calibri"/>
              </a:rPr>
              <a:t>Barbara and Allie</a:t>
            </a:r>
            <a:r>
              <a:rPr lang="en-US" sz="3200" dirty="0">
                <a:cs typeface="Calibri"/>
              </a:rPr>
              <a:t> (Faculty Coordinators)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cs typeface="Calibri"/>
              </a:rPr>
              <a:t>Fridays from 1:00 – 2:00 pm on Zoom</a:t>
            </a:r>
          </a:p>
          <a:p>
            <a:pPr marL="285750" indent="-285750">
              <a:buClr>
                <a:srgbClr val="404040"/>
              </a:buClr>
              <a:buFont typeface="Arial"/>
              <a:buChar char="•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855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DA25-9463-CC47-9F85-E90A7C53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What Questions Do You Have?</a:t>
            </a:r>
          </a:p>
        </p:txBody>
      </p:sp>
      <p:pic>
        <p:nvPicPr>
          <p:cNvPr id="4" name="Picture 3" descr="Several hands raised and ready to answer a question">
            <a:extLst>
              <a:ext uri="{FF2B5EF4-FFF2-40B4-BE49-F238E27FC236}">
                <a16:creationId xmlns:a16="http://schemas.microsoft.com/office/drawing/2014/main" id="{F764844D-1DE0-6B40-9740-1E4BD63113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6930" y="2099357"/>
            <a:ext cx="5319153" cy="355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66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latin typeface="+mn-lt"/>
              </a:rPr>
              <a:t>Co-Facilitators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D4446F6-D2FC-43C0-B1FB-6A12C4BC8638}"/>
              </a:ext>
            </a:extLst>
          </p:cNvPr>
          <p:cNvSpPr txBox="1">
            <a:spLocks/>
          </p:cNvSpPr>
          <p:nvPr/>
        </p:nvSpPr>
        <p:spPr>
          <a:xfrm>
            <a:off x="1603169" y="1456358"/>
            <a:ext cx="10588831" cy="46877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Kelly Fowler,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Vice President of Instruction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 Stubbe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CSEA 262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Brandon Gillett,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CSEA 262 2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Vice President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Sangvan Thaysangkram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CSEA 262 Member, Core Team Support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Barbara Mezaki,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Faculty Accreditation Co-Lead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Allie Frickert,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Faculty Accreditation Assistant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Lianne Greenlee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Assistant Dean of Accreditation &amp; Planning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45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bulb off with illuminated background">
            <a:extLst>
              <a:ext uri="{FF2B5EF4-FFF2-40B4-BE49-F238E27FC236}">
                <a16:creationId xmlns:a16="http://schemas.microsoft.com/office/drawing/2014/main" id="{F7D47888-1BD8-4790-B865-D7E4DC02A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72" y="0"/>
            <a:ext cx="122623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436" y="128016"/>
            <a:ext cx="11311128" cy="64008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n-lt"/>
              </a:rPr>
              <a:t>Insights from Campus Leaders</a:t>
            </a:r>
          </a:p>
        </p:txBody>
      </p:sp>
    </p:spTree>
    <p:extLst>
      <p:ext uri="{BB962C8B-B14F-4D97-AF65-F5344CB8AC3E}">
        <p14:creationId xmlns:p14="http://schemas.microsoft.com/office/powerpoint/2010/main" val="2364809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Kahoot! logo&#10;">
            <a:extLst>
              <a:ext uri="{FF2B5EF4-FFF2-40B4-BE49-F238E27FC236}">
                <a16:creationId xmlns:a16="http://schemas.microsoft.com/office/drawing/2014/main" id="{AC662B72-59ED-47FB-B726-28876828D5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t="8341" r="13085" b="8037"/>
          <a:stretch/>
        </p:blipFill>
        <p:spPr>
          <a:xfrm>
            <a:off x="5628904" y="284164"/>
            <a:ext cx="5272643" cy="3451679"/>
          </a:xfrm>
          <a:prstGeom prst="rect">
            <a:avLst/>
          </a:prstGeom>
        </p:spPr>
      </p:pic>
      <p:pic>
        <p:nvPicPr>
          <p:cNvPr id="6" name="Picture 5" descr="Pink t-shirt with &quot;Weaving our story&quot; pocket logo">
            <a:extLst>
              <a:ext uri="{FF2B5EF4-FFF2-40B4-BE49-F238E27FC236}">
                <a16:creationId xmlns:a16="http://schemas.microsoft.com/office/drawing/2014/main" id="{25BE0936-C8A2-414C-89E7-DE13D3BF2B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247670">
            <a:off x="-221721" y="2451758"/>
            <a:ext cx="3623504" cy="1807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BF69E3-80FE-4BB2-8351-D6D92EE35C1A}"/>
              </a:ext>
            </a:extLst>
          </p:cNvPr>
          <p:cNvSpPr txBox="1"/>
          <p:nvPr/>
        </p:nvSpPr>
        <p:spPr>
          <a:xfrm>
            <a:off x="317269" y="166255"/>
            <a:ext cx="48213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Compete for Prizes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T-shirt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Insulated Tumbler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Wireless Charging Pad</a:t>
            </a:r>
          </a:p>
        </p:txBody>
      </p:sp>
      <p:pic>
        <p:nvPicPr>
          <p:cNvPr id="10" name="Picture 9" descr="Insulated Tumbler with Weaving our Story logo">
            <a:extLst>
              <a:ext uri="{FF2B5EF4-FFF2-40B4-BE49-F238E27FC236}">
                <a16:creationId xmlns:a16="http://schemas.microsoft.com/office/drawing/2014/main" id="{283586CB-0E16-4444-9FD4-2AE477C74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872" y="2302292"/>
            <a:ext cx="931179" cy="1315642"/>
          </a:xfrm>
          <a:prstGeom prst="rect">
            <a:avLst/>
          </a:prstGeom>
        </p:spPr>
      </p:pic>
      <p:pic>
        <p:nvPicPr>
          <p:cNvPr id="12" name="Picture 11" descr="Black Wireless charging pad">
            <a:extLst>
              <a:ext uri="{FF2B5EF4-FFF2-40B4-BE49-F238E27FC236}">
                <a16:creationId xmlns:a16="http://schemas.microsoft.com/office/drawing/2014/main" id="{CEB3701F-85CA-4CD7-ABFF-0D9E1E2F2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68" y="4706492"/>
            <a:ext cx="1331063" cy="1765603"/>
          </a:xfrm>
          <a:prstGeom prst="rect">
            <a:avLst/>
          </a:prstGeom>
        </p:spPr>
      </p:pic>
      <p:pic>
        <p:nvPicPr>
          <p:cNvPr id="4" name="Picture 3" descr="Kahoot! Game Pin 2214664, QR Code, and website: www.kahoot.it or Kahoot! app">
            <a:extLst>
              <a:ext uri="{FF2B5EF4-FFF2-40B4-BE49-F238E27FC236}">
                <a16:creationId xmlns:a16="http://schemas.microsoft.com/office/drawing/2014/main" id="{AD8C41BC-C3D2-443D-ABBD-3AC955C79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41" y="4138340"/>
            <a:ext cx="9370891" cy="14825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4B1BED-AC73-4E6B-A817-3FF4091CD3E7}"/>
              </a:ext>
            </a:extLst>
          </p:cNvPr>
          <p:cNvSpPr txBox="1"/>
          <p:nvPr/>
        </p:nvSpPr>
        <p:spPr>
          <a:xfrm>
            <a:off x="2727960" y="5713999"/>
            <a:ext cx="871481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WINNERS who use a “Nickname” will need to email Barbara Mezaki to claim your prize.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F2F00E-8D95-4989-8E4B-141D2F5E14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Kahoot! Game prizes and information</a:t>
            </a:r>
          </a:p>
        </p:txBody>
      </p:sp>
    </p:spTree>
    <p:extLst>
      <p:ext uri="{BB962C8B-B14F-4D97-AF65-F5344CB8AC3E}">
        <p14:creationId xmlns:p14="http://schemas.microsoft.com/office/powerpoint/2010/main" val="1557945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latin typeface="+mn-lt"/>
              </a:rPr>
              <a:t>What is Accreditation 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60093" y="1472699"/>
            <a:ext cx="10787743" cy="414580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Accreditation is a practice of academic quality control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Promotes institutional excellence through application of standards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Advances meaningful and effective student learning and achievement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Provides assurance to students, general public, &amp; others of quality of educational offerings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Completed through peer review</a:t>
            </a:r>
          </a:p>
        </p:txBody>
      </p:sp>
      <p:pic>
        <p:nvPicPr>
          <p:cNvPr id="2050" name="Picture 2" descr="Quality Assurance Roles on the Project - PM Ti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238" y="5176130"/>
            <a:ext cx="3236684" cy="159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412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17" y="206214"/>
            <a:ext cx="6911438" cy="5969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latin typeface="+mn-lt"/>
              </a:rPr>
              <a:t>Why Bother?</a:t>
            </a:r>
          </a:p>
        </p:txBody>
      </p:sp>
      <p:pic>
        <p:nvPicPr>
          <p:cNvPr id="6" name="Picture 5" descr="Black Bear sleeping on a tree branch&#10;"/>
          <p:cNvPicPr>
            <a:picLocks noChangeAspect="1"/>
          </p:cNvPicPr>
          <p:nvPr/>
        </p:nvPicPr>
        <p:blipFill rotWithShape="1">
          <a:blip r:embed="rId3"/>
          <a:srcRect t="11434"/>
          <a:stretch/>
        </p:blipFill>
        <p:spPr>
          <a:xfrm>
            <a:off x="7569420" y="206214"/>
            <a:ext cx="4311307" cy="29765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88606" y="1583603"/>
            <a:ext cx="6676619" cy="255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lnSpc>
                <a:spcPct val="98000"/>
              </a:lnSpc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Access to Federal Student Aid</a:t>
            </a:r>
          </a:p>
          <a:p>
            <a:pPr lvl="1" indent="-457200">
              <a:lnSpc>
                <a:spcPct val="98000"/>
              </a:lnSpc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Assure quality to the public and students</a:t>
            </a:r>
          </a:p>
          <a:p>
            <a:pPr lvl="1" indent="-457200">
              <a:lnSpc>
                <a:spcPct val="98000"/>
              </a:lnSpc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Credibility for degrees and credentials (transfer &amp; employment)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0DB9C4-D1CC-450A-AA39-2B4C2FA46F6C}"/>
              </a:ext>
            </a:extLst>
          </p:cNvPr>
          <p:cNvSpPr/>
          <p:nvPr/>
        </p:nvSpPr>
        <p:spPr>
          <a:xfrm>
            <a:off x="1588606" y="4143278"/>
            <a:ext cx="9847330" cy="2024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lnSpc>
                <a:spcPct val="98000"/>
              </a:lnSpc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Stimulates institutional innovation and improvement</a:t>
            </a:r>
          </a:p>
          <a:p>
            <a:pPr lvl="1" indent="-457200">
              <a:lnSpc>
                <a:spcPct val="98000"/>
              </a:lnSpc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Provides assurance to students, the public, and other institutions that you are achieving your mission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3728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9254" y="414918"/>
            <a:ext cx="10837323" cy="596900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+mn-lt"/>
              </a:rPr>
              <a:t>Accreditation Cycle and Reports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37201" y="1236574"/>
            <a:ext cx="6718030" cy="5104849"/>
          </a:xfrm>
          <a:ln w="19050">
            <a:noFill/>
          </a:ln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Self Evaluation &amp; Comprehensive Review (every 7 years)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Follow Up Reports (if required)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Midterm Reflection (4th year </a:t>
            </a:r>
          </a:p>
          <a:p>
            <a:pPr lvl="2"/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    after comprehensive review)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Ongoing Reporting </a:t>
            </a:r>
          </a:p>
          <a:p>
            <a:pPr lvl="1"/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	Annual Report</a:t>
            </a:r>
          </a:p>
          <a:p>
            <a:pPr lvl="1"/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	Annual Fiscal Report</a:t>
            </a:r>
          </a:p>
          <a:p>
            <a:pPr lvl="1"/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	Substantive Change</a:t>
            </a:r>
          </a:p>
        </p:txBody>
      </p:sp>
      <p:pic>
        <p:nvPicPr>
          <p:cNvPr id="2" name="Picture 1" descr="ACCJC Accreditation Cyc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336" y="1885345"/>
            <a:ext cx="5693434" cy="42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81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21584"/>
            <a:ext cx="11178144" cy="733439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+mn-lt"/>
              </a:rPr>
              <a:t>Continuous Accreditation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6094" y="736269"/>
            <a:ext cx="10295905" cy="2057400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  <a:p>
            <a:pPr algn="ctr"/>
            <a:r>
              <a:rPr lang="en-US" sz="6700" b="1" dirty="0">
                <a:solidFill>
                  <a:prstClr val="black"/>
                </a:solidFill>
                <a:latin typeface="Calibri" panose="020F0502020204030204"/>
              </a:rPr>
              <a:t>FEAR NOT !!</a:t>
            </a:r>
          </a:p>
          <a:p>
            <a:pPr algn="ctr"/>
            <a:r>
              <a:rPr lang="en-US" sz="6700" dirty="0"/>
              <a:t>We spend the majority of our time in </a:t>
            </a:r>
            <a:r>
              <a:rPr lang="en-US" sz="6700" b="1" dirty="0">
                <a:solidFill>
                  <a:schemeClr val="tx1"/>
                </a:solidFill>
              </a:rPr>
              <a:t>Institutional Follow-up…</a:t>
            </a:r>
          </a:p>
          <a:p>
            <a:pPr algn="ctr"/>
            <a:r>
              <a:rPr lang="en-US" sz="6700" b="1" dirty="0">
                <a:solidFill>
                  <a:srgbClr val="00B050"/>
                </a:solidFill>
              </a:rPr>
              <a:t>Ongoing, daily accreditation work!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9" name="Diagram 8" descr="Cycle of Self Evaluation to Peer Evaluation &amp; Visit to Commission Evaluation &amp; Decision to Institutional Follow-u"/>
          <p:cNvGraphicFramePr/>
          <p:nvPr>
            <p:extLst>
              <p:ext uri="{D42A27DB-BD31-4B8C-83A1-F6EECF244321}">
                <p14:modId xmlns:p14="http://schemas.microsoft.com/office/powerpoint/2010/main" val="1843844206"/>
              </p:ext>
            </p:extLst>
          </p:nvPr>
        </p:nvGraphicFramePr>
        <p:xfrm>
          <a:off x="3265714" y="2611156"/>
          <a:ext cx="7030191" cy="4135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9937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1046</TotalTime>
  <Words>997</Words>
  <Application>Microsoft Office PowerPoint</Application>
  <PresentationFormat>Widescreen</PresentationFormat>
  <Paragraphs>208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Arial,Sans-Serif</vt:lpstr>
      <vt:lpstr>Calibri</vt:lpstr>
      <vt:lpstr>Calibri Light</vt:lpstr>
      <vt:lpstr>Symbol</vt:lpstr>
      <vt:lpstr>Office Theme</vt:lpstr>
      <vt:lpstr>Accreditation with CLASS! </vt:lpstr>
      <vt:lpstr>Today’s Agenda</vt:lpstr>
      <vt:lpstr>Co-Facilitators</vt:lpstr>
      <vt:lpstr>Insights from Campus Leaders</vt:lpstr>
      <vt:lpstr>Kahoot! Game prizes and information</vt:lpstr>
      <vt:lpstr>What is Accreditation ?</vt:lpstr>
      <vt:lpstr>Why Bother?</vt:lpstr>
      <vt:lpstr>Accreditation Cycle and Reports</vt:lpstr>
      <vt:lpstr>Continuous Accreditation Process</vt:lpstr>
      <vt:lpstr>What the ACCJC Accreditation Process is…</vt:lpstr>
      <vt:lpstr>Four Interconnected Standards of Institutional Practice</vt:lpstr>
      <vt:lpstr>Ongoing Day to Day Work of the College</vt:lpstr>
      <vt:lpstr>Our Accreditation Theme</vt:lpstr>
      <vt:lpstr>The Accreditation Logo</vt:lpstr>
      <vt:lpstr>Developing the College Report</vt:lpstr>
      <vt:lpstr>What are "Weaving Teams" &amp; What will they do?</vt:lpstr>
      <vt:lpstr>The ISER Report focuses on our ongoing work in action:</vt:lpstr>
      <vt:lpstr>Ways to Get Involved</vt:lpstr>
      <vt:lpstr>Accreditation Steering Committee (ASC)</vt:lpstr>
      <vt:lpstr>Accreditation Timeline – Leading to Fall 2024</vt:lpstr>
      <vt:lpstr>Do you want more information?</vt:lpstr>
      <vt:lpstr>What Questions Do You Have?</vt:lpstr>
    </vt:vector>
  </TitlesOfParts>
  <Company>Mt. San Antonio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Templates Accessible</dc:title>
  <dc:creator>Mai, Uyen</dc:creator>
  <cp:lastModifiedBy>Maldonado-Greenlee, Lianne</cp:lastModifiedBy>
  <cp:revision>5</cp:revision>
  <dcterms:created xsi:type="dcterms:W3CDTF">2018-01-26T20:40:34Z</dcterms:created>
  <dcterms:modified xsi:type="dcterms:W3CDTF">2022-05-11T00:41:01Z</dcterms:modified>
</cp:coreProperties>
</file>